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34"/>
  </p:notesMasterIdLst>
  <p:handoutMasterIdLst>
    <p:handoutMasterId r:id="rId35"/>
  </p:handoutMasterIdLst>
  <p:sldIdLst>
    <p:sldId id="296" r:id="rId6"/>
    <p:sldId id="257" r:id="rId7"/>
    <p:sldId id="292" r:id="rId8"/>
    <p:sldId id="304" r:id="rId9"/>
    <p:sldId id="303" r:id="rId10"/>
    <p:sldId id="258" r:id="rId11"/>
    <p:sldId id="305" r:id="rId12"/>
    <p:sldId id="307" r:id="rId13"/>
    <p:sldId id="308" r:id="rId14"/>
    <p:sldId id="269" r:id="rId15"/>
    <p:sldId id="306" r:id="rId16"/>
    <p:sldId id="310" r:id="rId17"/>
    <p:sldId id="311" r:id="rId18"/>
    <p:sldId id="264" r:id="rId19"/>
    <p:sldId id="263" r:id="rId20"/>
    <p:sldId id="265" r:id="rId21"/>
    <p:sldId id="273" r:id="rId22"/>
    <p:sldId id="271" r:id="rId23"/>
    <p:sldId id="272" r:id="rId24"/>
    <p:sldId id="274" r:id="rId25"/>
    <p:sldId id="275" r:id="rId26"/>
    <p:sldId id="276" r:id="rId27"/>
    <p:sldId id="277" r:id="rId28"/>
    <p:sldId id="278" r:id="rId29"/>
    <p:sldId id="279" r:id="rId30"/>
    <p:sldId id="280" r:id="rId31"/>
    <p:sldId id="281" r:id="rId32"/>
    <p:sldId id="28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igh Level" id="{B55A2E9B-B4E2-47B1-B463-557AB98A7BFC}">
          <p14:sldIdLst>
            <p14:sldId id="296"/>
            <p14:sldId id="257"/>
            <p14:sldId id="292"/>
            <p14:sldId id="304"/>
            <p14:sldId id="303"/>
            <p14:sldId id="258"/>
            <p14:sldId id="305"/>
            <p14:sldId id="307"/>
            <p14:sldId id="308"/>
            <p14:sldId id="269"/>
            <p14:sldId id="306"/>
            <p14:sldId id="310"/>
          </p14:sldIdLst>
        </p14:section>
        <p14:section name="Supplemental Material" id="{4AF5E04E-A343-4F63-A046-31DED61C0461}">
          <p14:sldIdLst>
            <p14:sldId id="311"/>
            <p14:sldId id="264"/>
            <p14:sldId id="263"/>
            <p14:sldId id="265"/>
          </p14:sldIdLst>
        </p14:section>
        <p14:section name="Source/Subscriber Walkthrough" id="{CEAEA673-2ED7-4E29-9823-0050CCD21A71}">
          <p14:sldIdLst>
            <p14:sldId id="273"/>
            <p14:sldId id="271"/>
            <p14:sldId id="272"/>
            <p14:sldId id="274"/>
            <p14:sldId id="275"/>
            <p14:sldId id="276"/>
            <p14:sldId id="277"/>
          </p14:sldIdLst>
        </p14:section>
        <p14:section name="Hub and Spoke Walkthrough" id="{E94273E8-E6B8-47A0-8008-652259D7D16C}">
          <p14:sldIdLst>
            <p14:sldId id="278"/>
            <p14:sldId id="279"/>
            <p14:sldId id="280"/>
            <p14:sldId id="281"/>
            <p14:sldId id="282"/>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DAVIDSON" initials="M" lastIdx="13" clrIdx="0"/>
  <p:cmAuthor id="1" name="Schmidt, Charles M." initials="CM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1C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77" autoAdjust="0"/>
    <p:restoredTop sz="90611" autoAdjust="0"/>
  </p:normalViewPr>
  <p:slideViewPr>
    <p:cSldViewPr snapToGrid="0">
      <p:cViewPr varScale="1">
        <p:scale>
          <a:sx n="70" d="100"/>
          <a:sy n="70" d="100"/>
        </p:scale>
        <p:origin x="-1110" y="-108"/>
      </p:cViewPr>
      <p:guideLst>
        <p:guide orient="horz" pos="4247"/>
        <p:guide pos="5759"/>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4" d="100"/>
          <a:sy n="74" d="100"/>
        </p:scale>
        <p:origin x="-1330"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DC58A4-1F39-4E10-B40C-ECB2E4998083}" type="datetimeFigureOut">
              <a:rPr lang="en-US" smtClean="0"/>
              <a:t>7/30/2013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BFFE62-8B6F-4B6C-87A1-15BE8E6B70A8}" type="slidenum">
              <a:rPr lang="en-US" smtClean="0"/>
              <a:t>‹#›</a:t>
            </a:fld>
            <a:endParaRPr lang="en-US"/>
          </a:p>
        </p:txBody>
      </p:sp>
    </p:spTree>
    <p:extLst>
      <p:ext uri="{BB962C8B-B14F-4D97-AF65-F5344CB8AC3E}">
        <p14:creationId xmlns:p14="http://schemas.microsoft.com/office/powerpoint/2010/main" val="241656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F3212-CA4A-4372-B18F-FDBCACCE5573}" type="datetimeFigureOut">
              <a:rPr lang="en-US" smtClean="0"/>
              <a:t>7/30/2013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CDFB8-CE1E-4CEA-A9A7-0392F69410F3}" type="slidenum">
              <a:rPr lang="en-US" smtClean="0"/>
              <a:t>‹#›</a:t>
            </a:fld>
            <a:endParaRPr lang="en-US"/>
          </a:p>
        </p:txBody>
      </p:sp>
    </p:spTree>
    <p:extLst>
      <p:ext uri="{BB962C8B-B14F-4D97-AF65-F5344CB8AC3E}">
        <p14:creationId xmlns:p14="http://schemas.microsoft.com/office/powerpoint/2010/main" val="405486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CCDFB8-CE1E-4CEA-A9A7-0392F69410F3}" type="slidenum">
              <a:rPr lang="en-US" smtClean="0"/>
              <a:t>2</a:t>
            </a:fld>
            <a:endParaRPr lang="en-US"/>
          </a:p>
        </p:txBody>
      </p:sp>
    </p:spTree>
    <p:extLst>
      <p:ext uri="{BB962C8B-B14F-4D97-AF65-F5344CB8AC3E}">
        <p14:creationId xmlns:p14="http://schemas.microsoft.com/office/powerpoint/2010/main" val="2120912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CCDFB8-CE1E-4CEA-A9A7-0392F69410F3}" type="slidenum">
              <a:rPr lang="en-US" smtClean="0"/>
              <a:t>3</a:t>
            </a:fld>
            <a:endParaRPr lang="en-US"/>
          </a:p>
        </p:txBody>
      </p:sp>
    </p:spTree>
    <p:extLst>
      <p:ext uri="{BB962C8B-B14F-4D97-AF65-F5344CB8AC3E}">
        <p14:creationId xmlns:p14="http://schemas.microsoft.com/office/powerpoint/2010/main" val="2120912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a:t>
            </a:r>
            <a:r>
              <a:rPr lang="en-US" baseline="0" dirty="0" smtClean="0"/>
              <a:t> sharing models are not exactly one of the three in this slide, but almost all are permutations/variants of these three. Generally speaking, these three models bound the spectrum of information sharing communities.</a:t>
            </a:r>
            <a:endParaRPr lang="en-US" dirty="0"/>
          </a:p>
        </p:txBody>
      </p:sp>
      <p:sp>
        <p:nvSpPr>
          <p:cNvPr id="4" name="Slide Number Placeholder 3"/>
          <p:cNvSpPr>
            <a:spLocks noGrp="1"/>
          </p:cNvSpPr>
          <p:nvPr>
            <p:ph type="sldNum" sz="quarter" idx="10"/>
          </p:nvPr>
        </p:nvSpPr>
        <p:spPr/>
        <p:txBody>
          <a:bodyPr/>
          <a:lstStyle/>
          <a:p>
            <a:fld id="{6FCCDFB8-CE1E-4CEA-A9A7-0392F69410F3}" type="slidenum">
              <a:rPr lang="en-US" smtClean="0"/>
              <a:t>6</a:t>
            </a:fld>
            <a:endParaRPr lang="en-US"/>
          </a:p>
        </p:txBody>
      </p:sp>
    </p:spTree>
    <p:extLst>
      <p:ext uri="{BB962C8B-B14F-4D97-AF65-F5344CB8AC3E}">
        <p14:creationId xmlns:p14="http://schemas.microsoft.com/office/powerpoint/2010/main" val="2875724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Consider a hub and spoke</a:t>
            </a:r>
            <a:r>
              <a:rPr lang="en-US" baseline="0" dirty="0" smtClean="0"/>
              <a:t> environment</a:t>
            </a:r>
          </a:p>
          <a:p>
            <a:r>
              <a:rPr lang="en-US" baseline="0" dirty="0" smtClean="0"/>
              <a:t>Spoke 1 is new to the community and has yet to establish subscriptions to the Hub’s data. It uses the Discovery service to locate the appropriate services and determine how to communicate with them (e.g., network addresses and supported bindings.</a:t>
            </a:r>
          </a:p>
          <a:p>
            <a:r>
              <a:rPr lang="en-US" baseline="0" dirty="0" smtClean="0"/>
              <a:t>Spoke 2 is part of the community already. It wishes to share information so it pushes new data to the hub.</a:t>
            </a:r>
          </a:p>
          <a:p>
            <a:r>
              <a:rPr lang="en-US" baseline="0" dirty="0" smtClean="0"/>
              <a:t>Spoke 3 has an existing subscription and (as part of that subscription) requested that new data be pushed to it automatically. It hosts an Inbox Service and the Hub pushes the new data to that service. (Details about how to contact Spoke 3’s Inbox were part of the information provided when Spoke 3 created its subscription.)</a:t>
            </a:r>
          </a:p>
          <a:p>
            <a:r>
              <a:rPr lang="en-US" baseline="0" dirty="0" smtClean="0"/>
              <a:t>Spoke 4’s environment does not permit it to host network services. It has a subscription on the hub, but pulls the data rather than having it pushed.</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6FCCDFB8-CE1E-4CEA-A9A7-0392F69410F3}" type="slidenum">
              <a:rPr lang="en-US" smtClean="0"/>
              <a:t>8</a:t>
            </a:fld>
            <a:endParaRPr lang="en-US"/>
          </a:p>
        </p:txBody>
      </p:sp>
    </p:spTree>
    <p:extLst>
      <p:ext uri="{BB962C8B-B14F-4D97-AF65-F5344CB8AC3E}">
        <p14:creationId xmlns:p14="http://schemas.microsoft.com/office/powerpoint/2010/main" val="33727290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629107" y="2568939"/>
            <a:ext cx="4719887" cy="389922"/>
          </a:xfrm>
        </p:spPr>
        <p:txBody>
          <a:bodyPr/>
          <a:lstStyle>
            <a:lvl1pPr marL="0" indent="0">
              <a:buFont typeface="Wingdings" pitchFamily="2" charset="2"/>
              <a:buNone/>
              <a:defRPr b="1" spc="0" baseline="0">
                <a:solidFill>
                  <a:schemeClr val="tx2"/>
                </a:solidFill>
                <a:latin typeface="Helvetica LT Std" pitchFamily="34" charset="0"/>
                <a:cs typeface="Calibri" pitchFamily="34" charset="0"/>
              </a:defRPr>
            </a:lvl1pPr>
          </a:lstStyle>
          <a:p>
            <a:r>
              <a:rPr lang="en-US" altLang="en-US" dirty="0" smtClean="0"/>
              <a:t>Author</a:t>
            </a:r>
            <a:endParaRPr lang="en-US" altLang="en-US" dirty="0"/>
          </a:p>
        </p:txBody>
      </p:sp>
      <p:sp>
        <p:nvSpPr>
          <p:cNvPr id="9" name="Rectangle 9"/>
          <p:cNvSpPr>
            <a:spLocks noGrp="1" noChangeArrowheads="1"/>
          </p:cNvSpPr>
          <p:nvPr>
            <p:ph type="ctrTitle" sz="quarter" hasCustomPrompt="1"/>
          </p:nvPr>
        </p:nvSpPr>
        <p:spPr>
          <a:xfrm>
            <a:off x="614478" y="368932"/>
            <a:ext cx="7367518" cy="1981200"/>
          </a:xfrm>
        </p:spPr>
        <p:txBody>
          <a:bodyPr anchor="b" anchorCtr="0">
            <a:normAutofit/>
          </a:bodyPr>
          <a:lstStyle>
            <a:lvl1pPr algn="l">
              <a:lnSpc>
                <a:spcPts val="4400"/>
              </a:lnSpc>
              <a:defRPr sz="4000" b="1">
                <a:solidFill>
                  <a:schemeClr val="tx2"/>
                </a:solidFill>
                <a:latin typeface="Helvetica LT Std" pitchFamily="34" charset="0"/>
                <a:cs typeface="Times New Roman" pitchFamily="18" charset="0"/>
              </a:defRPr>
            </a:lvl1pPr>
          </a:lstStyle>
          <a:p>
            <a:r>
              <a:rPr lang="en-US" dirty="0" smtClean="0"/>
              <a:t>Title here</a:t>
            </a:r>
            <a:endParaRPr lang="en-US" dirty="0"/>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2"/>
              </a:solidFill>
              <a:effectLst/>
              <a:latin typeface="Arial" charset="0"/>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5482" y="6540145"/>
            <a:ext cx="670505" cy="243820"/>
          </a:xfrm>
          <a:prstGeom prst="rect">
            <a:avLst/>
          </a:prstGeom>
        </p:spPr>
      </p:pic>
      <p:cxnSp>
        <p:nvCxnSpPr>
          <p:cNvPr id="17" name="Straight Connector 16"/>
          <p:cNvCxnSpPr/>
          <p:nvPr userDrawn="1"/>
        </p:nvCxnSpPr>
        <p:spPr bwMode="auto">
          <a:xfrm>
            <a:off x="694944" y="2441153"/>
            <a:ext cx="808104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1"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lternate_Title_Slide">
    <p:spTree>
      <p:nvGrpSpPr>
        <p:cNvPr id="1" name=""/>
        <p:cNvGrpSpPr/>
        <p:nvPr/>
      </p:nvGrpSpPr>
      <p:grpSpPr>
        <a:xfrm>
          <a:off x="0" y="0"/>
          <a:ext cx="0" cy="0"/>
          <a:chOff x="0" y="0"/>
          <a:chExt cx="0" cy="0"/>
        </a:xfrm>
      </p:grpSpPr>
      <p:sp>
        <p:nvSpPr>
          <p:cNvPr id="17" name="Rectangle 16"/>
          <p:cNvSpPr/>
          <p:nvPr userDrawn="1"/>
        </p:nvSpPr>
        <p:spPr>
          <a:xfrm>
            <a:off x="824245" y="4025438"/>
            <a:ext cx="7946694" cy="1371600"/>
          </a:xfrm>
          <a:prstGeom prst="rect">
            <a:avLst/>
          </a:prstGeom>
          <a:noFill/>
          <a:ln w="63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userDrawn="1"/>
        </p:nvSpPr>
        <p:spPr>
          <a:xfrm>
            <a:off x="7443293"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874246"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userDrawn="1"/>
        </p:nvSpPr>
        <p:spPr>
          <a:xfrm>
            <a:off x="2188055"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userDrawn="1"/>
        </p:nvSpPr>
        <p:spPr>
          <a:xfrm>
            <a:off x="3501864"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userDrawn="1"/>
        </p:nvSpPr>
        <p:spPr>
          <a:xfrm>
            <a:off x="4815673"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userDrawn="1"/>
        </p:nvSpPr>
        <p:spPr>
          <a:xfrm>
            <a:off x="6129482"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2"/>
              </a:solidFill>
              <a:effectLst/>
              <a:latin typeface="Arial" charset="0"/>
            </a:endParaRPr>
          </a:p>
        </p:txBody>
      </p:sp>
      <p:sp>
        <p:nvSpPr>
          <p:cNvPr id="13" name="TextBox 12"/>
          <p:cNvSpPr txBox="1"/>
          <p:nvPr userDrawn="1"/>
        </p:nvSpPr>
        <p:spPr>
          <a:xfrm>
            <a:off x="740520" y="106913"/>
            <a:ext cx="8030418" cy="184666"/>
          </a:xfrm>
          <a:prstGeom prst="rect">
            <a:avLst/>
          </a:prstGeom>
          <a:noFill/>
        </p:spPr>
        <p:txBody>
          <a:bodyPr wrap="square" lIns="91440" tIns="0" rIns="0" bIns="0" rtlCol="0">
            <a:spAutoFit/>
          </a:bodyPr>
          <a:lstStyle/>
          <a:p>
            <a:pPr algn="r">
              <a:spcAft>
                <a:spcPts val="600"/>
              </a:spcAft>
            </a:pPr>
            <a:r>
              <a:rPr lang="en-US" sz="1200" i="1" dirty="0" smtClean="0">
                <a:solidFill>
                  <a:schemeClr val="tx2"/>
                </a:solidFill>
                <a:ea typeface="Verdana" pitchFamily="34" charset="0"/>
                <a:cs typeface="Verdana" pitchFamily="34" charset="0"/>
              </a:rPr>
              <a:t>Optional</a:t>
            </a:r>
            <a:r>
              <a:rPr lang="en-US" sz="1200" i="1" baseline="0" dirty="0" smtClean="0">
                <a:solidFill>
                  <a:schemeClr val="tx2"/>
                </a:solidFill>
                <a:ea typeface="Verdana" pitchFamily="34" charset="0"/>
                <a:cs typeface="Verdana" pitchFamily="34" charset="0"/>
              </a:rPr>
              <a:t>: </a:t>
            </a:r>
            <a:r>
              <a:rPr lang="en-US" sz="1200" i="0" baseline="0" dirty="0" smtClean="0">
                <a:solidFill>
                  <a:schemeClr val="tx2"/>
                </a:solidFill>
                <a:ea typeface="Verdana" pitchFamily="34" charset="0"/>
                <a:cs typeface="Verdana" pitchFamily="34" charset="0"/>
              </a:rPr>
              <a:t>FFRDC </a:t>
            </a:r>
            <a:r>
              <a:rPr lang="en-US" sz="1200" i="0" dirty="0" smtClean="0">
                <a:solidFill>
                  <a:schemeClr val="tx2"/>
                </a:solidFill>
                <a:ea typeface="Verdana" pitchFamily="34" charset="0"/>
                <a:cs typeface="Verdana" pitchFamily="34" charset="0"/>
              </a:rPr>
              <a:t>name here</a:t>
            </a:r>
            <a:endParaRPr lang="en-US" sz="1200" i="0" dirty="0">
              <a:solidFill>
                <a:schemeClr val="tx2"/>
              </a:solidFill>
              <a:ea typeface="Verdana" pitchFamily="34" charset="0"/>
              <a:cs typeface="Verdana" pitchFamily="34" charset="0"/>
            </a:endParaRPr>
          </a:p>
        </p:txBody>
      </p:sp>
      <p:sp>
        <p:nvSpPr>
          <p:cNvPr id="5" name="TextBox 4"/>
          <p:cNvSpPr txBox="1"/>
          <p:nvPr userDrawn="1"/>
        </p:nvSpPr>
        <p:spPr>
          <a:xfrm>
            <a:off x="1062045"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sp>
        <p:nvSpPr>
          <p:cNvPr id="35" name="TextBox 34"/>
          <p:cNvSpPr txBox="1"/>
          <p:nvPr userDrawn="1"/>
        </p:nvSpPr>
        <p:spPr>
          <a:xfrm>
            <a:off x="2372959"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sp>
        <p:nvSpPr>
          <p:cNvPr id="36" name="TextBox 35"/>
          <p:cNvSpPr txBox="1"/>
          <p:nvPr userDrawn="1"/>
        </p:nvSpPr>
        <p:spPr>
          <a:xfrm>
            <a:off x="3683873"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sp>
        <p:nvSpPr>
          <p:cNvPr id="37" name="TextBox 36"/>
          <p:cNvSpPr txBox="1"/>
          <p:nvPr userDrawn="1"/>
        </p:nvSpPr>
        <p:spPr>
          <a:xfrm>
            <a:off x="4994787"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sp>
        <p:nvSpPr>
          <p:cNvPr id="38" name="TextBox 37"/>
          <p:cNvSpPr txBox="1"/>
          <p:nvPr userDrawn="1"/>
        </p:nvSpPr>
        <p:spPr>
          <a:xfrm>
            <a:off x="6305701"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sp>
        <p:nvSpPr>
          <p:cNvPr id="39" name="TextBox 38"/>
          <p:cNvSpPr txBox="1"/>
          <p:nvPr userDrawn="1"/>
        </p:nvSpPr>
        <p:spPr>
          <a:xfrm>
            <a:off x="7616615" y="4353828"/>
            <a:ext cx="901208" cy="784830"/>
          </a:xfrm>
          <a:prstGeom prst="rect">
            <a:avLst/>
          </a:prstGeom>
          <a:noFill/>
        </p:spPr>
        <p:txBody>
          <a:bodyPr wrap="none" rtlCol="0">
            <a:spAutoFit/>
          </a:bodyPr>
          <a:lstStyle/>
          <a:p>
            <a:pPr algn="ctr">
              <a:lnSpc>
                <a:spcPts val="1400"/>
              </a:lnSpc>
              <a:spcAft>
                <a:spcPts val="600"/>
              </a:spcAft>
            </a:pPr>
            <a:r>
              <a:rPr lang="en-US" sz="1400" smtClean="0">
                <a:ea typeface="Verdana" pitchFamily="34" charset="0"/>
                <a:cs typeface="Verdana" pitchFamily="34" charset="0"/>
              </a:rPr>
              <a:t>Optional</a:t>
            </a:r>
            <a:r>
              <a:rPr lang="en-US" sz="1400" baseline="0" smtClean="0">
                <a:ea typeface="Verdana" pitchFamily="34" charset="0"/>
                <a:cs typeface="Verdana" pitchFamily="34" charset="0"/>
              </a:rPr>
              <a:t> </a:t>
            </a:r>
          </a:p>
          <a:p>
            <a:pPr algn="ctr">
              <a:lnSpc>
                <a:spcPts val="1400"/>
              </a:lnSpc>
              <a:spcAft>
                <a:spcPts val="600"/>
              </a:spcAft>
            </a:pPr>
            <a:r>
              <a:rPr lang="en-US" sz="1400" smtClean="0">
                <a:ea typeface="Verdana" pitchFamily="34" charset="0"/>
                <a:cs typeface="Verdana" pitchFamily="34" charset="0"/>
              </a:rPr>
              <a:t>Image</a:t>
            </a:r>
            <a:endParaRPr lang="en-US" sz="1400" dirty="0" smtClean="0">
              <a:ea typeface="Verdana" pitchFamily="34" charset="0"/>
              <a:cs typeface="Verdana" pitchFamily="34" charset="0"/>
            </a:endParaRPr>
          </a:p>
          <a:p>
            <a:pPr algn="ctr">
              <a:lnSpc>
                <a:spcPts val="1400"/>
              </a:lnSpc>
              <a:spcAft>
                <a:spcPts val="600"/>
              </a:spcAft>
            </a:pPr>
            <a:r>
              <a:rPr lang="en-US" sz="1400" dirty="0" smtClean="0">
                <a:ea typeface="Verdana" pitchFamily="34" charset="0"/>
                <a:cs typeface="Verdana" pitchFamily="34" charset="0"/>
              </a:rPr>
              <a:t>Here</a:t>
            </a:r>
            <a:endParaRPr lang="en-US" sz="1400" dirty="0">
              <a:ea typeface="Verdana" pitchFamily="34" charset="0"/>
              <a:cs typeface="Verdana" pitchFamily="34" charset="0"/>
            </a:endParaRPr>
          </a:p>
        </p:txBody>
      </p:sp>
      <p:pic>
        <p:nvPicPr>
          <p:cNvPr id="33" name="Picture 3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5482" y="6540145"/>
            <a:ext cx="670505" cy="243820"/>
          </a:xfrm>
          <a:prstGeom prst="rect">
            <a:avLst/>
          </a:prstGeom>
        </p:spPr>
      </p:pic>
      <p:sp>
        <p:nvSpPr>
          <p:cNvPr id="34" name="Rectangle 4"/>
          <p:cNvSpPr>
            <a:spLocks noGrp="1" noChangeArrowheads="1"/>
          </p:cNvSpPr>
          <p:nvPr>
            <p:ph type="subTitle" idx="1" hasCustomPrompt="1"/>
          </p:nvPr>
        </p:nvSpPr>
        <p:spPr>
          <a:xfrm>
            <a:off x="629107" y="2568939"/>
            <a:ext cx="4719887" cy="389922"/>
          </a:xfrm>
        </p:spPr>
        <p:txBody>
          <a:bodyPr/>
          <a:lstStyle>
            <a:lvl1pPr marL="0" indent="0">
              <a:buFont typeface="Wingdings" pitchFamily="2" charset="2"/>
              <a:buNone/>
              <a:defRPr b="1" spc="0" baseline="0">
                <a:solidFill>
                  <a:schemeClr val="tx2"/>
                </a:solidFill>
                <a:latin typeface="Helvetica LT Std" pitchFamily="34" charset="0"/>
                <a:cs typeface="Calibri" pitchFamily="34" charset="0"/>
              </a:defRPr>
            </a:lvl1pPr>
          </a:lstStyle>
          <a:p>
            <a:r>
              <a:rPr lang="en-US" altLang="en-US" dirty="0" smtClean="0"/>
              <a:t>Author</a:t>
            </a:r>
            <a:endParaRPr lang="en-US" altLang="en-US" dirty="0"/>
          </a:p>
        </p:txBody>
      </p:sp>
      <p:sp>
        <p:nvSpPr>
          <p:cNvPr id="40" name="Rectangle 9"/>
          <p:cNvSpPr>
            <a:spLocks noGrp="1" noChangeArrowheads="1"/>
          </p:cNvSpPr>
          <p:nvPr>
            <p:ph type="ctrTitle" sz="quarter" hasCustomPrompt="1"/>
          </p:nvPr>
        </p:nvSpPr>
        <p:spPr>
          <a:xfrm>
            <a:off x="614478" y="368932"/>
            <a:ext cx="7367518" cy="1981200"/>
          </a:xfrm>
        </p:spPr>
        <p:txBody>
          <a:bodyPr anchor="b" anchorCtr="0">
            <a:normAutofit/>
          </a:bodyPr>
          <a:lstStyle>
            <a:lvl1pPr algn="l">
              <a:lnSpc>
                <a:spcPts val="4400"/>
              </a:lnSpc>
              <a:defRPr sz="4000" b="1">
                <a:solidFill>
                  <a:schemeClr val="tx2"/>
                </a:solidFill>
                <a:latin typeface="Helvetica LT Std" pitchFamily="34" charset="0"/>
                <a:cs typeface="Times New Roman" pitchFamily="18" charset="0"/>
              </a:defRPr>
            </a:lvl1pPr>
          </a:lstStyle>
          <a:p>
            <a:r>
              <a:rPr lang="en-US" dirty="0" smtClean="0"/>
              <a:t>Title here</a:t>
            </a:r>
            <a:endParaRPr lang="en-US" dirty="0"/>
          </a:p>
        </p:txBody>
      </p:sp>
      <p:cxnSp>
        <p:nvCxnSpPr>
          <p:cNvPr id="41" name="Straight Connector 40"/>
          <p:cNvCxnSpPr/>
          <p:nvPr userDrawn="1"/>
        </p:nvCxnSpPr>
        <p:spPr bwMode="auto">
          <a:xfrm>
            <a:off x="694944" y="2441153"/>
            <a:ext cx="808104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23"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extLst>
      <p:ext uri="{BB962C8B-B14F-4D97-AF65-F5344CB8AC3E}">
        <p14:creationId xmlns:p14="http://schemas.microsoft.com/office/powerpoint/2010/main" val="13149472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ext Placeholder 2"/>
          <p:cNvSpPr>
            <a:spLocks noGrp="1"/>
          </p:cNvSpPr>
          <p:nvPr>
            <p:ph idx="1"/>
          </p:nvPr>
        </p:nvSpPr>
        <p:spPr>
          <a:xfrm>
            <a:off x="629106" y="1447800"/>
            <a:ext cx="8123009" cy="4678363"/>
          </a:xfrm>
          <a:prstGeom prst="rect">
            <a:avLst/>
          </a:prstGeom>
        </p:spPr>
        <p:txBody>
          <a:bodyPr vert="horz" lIns="91440" tIns="45720" rIns="91440" bIns="45720" rtlCol="0">
            <a:normAutofit/>
          </a:bodyPr>
          <a:lstStyle>
            <a:lvl1pPr>
              <a:spcAft>
                <a:spcPts val="600"/>
              </a:spcAft>
              <a:defRPr sz="2000">
                <a:solidFill>
                  <a:schemeClr val="tx1"/>
                </a:solidFill>
                <a:latin typeface="Helvetica LT Std" pitchFamily="34" charset="0"/>
                <a:ea typeface="Verdana" pitchFamily="34" charset="0"/>
                <a:cs typeface="Verdana" pitchFamily="34" charset="0"/>
              </a:defRPr>
            </a:lvl1pPr>
            <a:lvl2pPr>
              <a:spcAft>
                <a:spcPts val="600"/>
              </a:spcAft>
              <a:defRPr sz="2000">
                <a:solidFill>
                  <a:schemeClr val="tx1"/>
                </a:solidFill>
                <a:latin typeface="Helvetica LT Std" pitchFamily="34" charset="0"/>
                <a:ea typeface="Verdana" pitchFamily="34" charset="0"/>
                <a:cs typeface="Verdana" pitchFamily="34" charset="0"/>
              </a:defRPr>
            </a:lvl2pPr>
            <a:lvl3pPr>
              <a:spcAft>
                <a:spcPts val="600"/>
              </a:spcAft>
              <a:defRPr sz="1800">
                <a:solidFill>
                  <a:schemeClr val="tx1"/>
                </a:solidFill>
                <a:latin typeface="Helvetica LT Std" pitchFamily="34" charset="0"/>
                <a:ea typeface="Verdana" pitchFamily="34" charset="0"/>
                <a:cs typeface="Verdana" pitchFamily="34" charset="0"/>
              </a:defRPr>
            </a:lvl3pPr>
          </a:lstStyle>
          <a:p>
            <a:pPr lvl="0"/>
            <a:r>
              <a:rPr lang="en-US" smtClean="0"/>
              <a:t>Click to edit Master text styles</a:t>
            </a:r>
          </a:p>
          <a:p>
            <a:pPr lvl="1"/>
            <a:r>
              <a:rPr lang="en-US" smtClean="0"/>
              <a:t>Second level</a:t>
            </a:r>
          </a:p>
          <a:p>
            <a:pPr lvl="2"/>
            <a:r>
              <a:rPr lang="en-US" smtClean="0"/>
              <a:t>Third level</a:t>
            </a:r>
          </a:p>
        </p:txBody>
      </p:sp>
      <p:sp>
        <p:nvSpPr>
          <p:cNvPr id="6" name="Slide Number Placeholder 5"/>
          <p:cNvSpPr>
            <a:spLocks noGrp="1"/>
          </p:cNvSpPr>
          <p:nvPr>
            <p:ph type="sldNum" sz="quarter" idx="4"/>
          </p:nvPr>
        </p:nvSpPr>
        <p:spPr>
          <a:xfrm>
            <a:off x="84512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dirty="0" smtClean="0">
                <a:solidFill>
                  <a:srgbClr val="C1CD23"/>
                </a:solidFill>
              </a:rPr>
              <a:t>|</a:t>
            </a:r>
            <a:r>
              <a:rPr lang="en-US" dirty="0" smtClean="0"/>
              <a:t> </a:t>
            </a:r>
            <a:fld id="{295008BC-DA31-4D19-837B-EFA4386B05F5}" type="slidenum">
              <a:rPr lang="en-US" smtClean="0">
                <a:solidFill>
                  <a:schemeClr val="tx1">
                    <a:lumMod val="50000"/>
                    <a:lumOff val="50000"/>
                  </a:schemeClr>
                </a:solidFill>
              </a:rPr>
              <a:pPr/>
              <a:t>‹#›</a:t>
            </a:fld>
            <a:r>
              <a:rPr lang="en-US" dirty="0" smtClean="0"/>
              <a:t> </a:t>
            </a:r>
            <a:r>
              <a:rPr lang="en-US" dirty="0" smtClean="0">
                <a:solidFill>
                  <a:srgbClr val="C1CD23"/>
                </a:solidFill>
              </a:rPr>
              <a:t>|</a:t>
            </a:r>
            <a:endParaRPr lang="en-US" dirty="0">
              <a:solidFill>
                <a:srgbClr val="C1CD23"/>
              </a:solidFill>
            </a:endParaRPr>
          </a:p>
        </p:txBody>
      </p:sp>
      <p:sp>
        <p:nvSpPr>
          <p:cNvPr id="10" name="Title 1"/>
          <p:cNvSpPr>
            <a:spLocks noGrp="1"/>
          </p:cNvSpPr>
          <p:nvPr>
            <p:ph type="title"/>
          </p:nvPr>
        </p:nvSpPr>
        <p:spPr>
          <a:xfrm>
            <a:off x="609600" y="228600"/>
            <a:ext cx="8229600" cy="944562"/>
          </a:xfrm>
        </p:spPr>
        <p:txBody>
          <a:bodyPr/>
          <a:lstStyle/>
          <a:p>
            <a:r>
              <a:rPr lang="en-US" smtClean="0"/>
              <a:t>Click to edit Master title style</a:t>
            </a:r>
            <a:endParaRPr lang="en-US" dirty="0"/>
          </a:p>
        </p:txBody>
      </p:sp>
      <p:sp>
        <p:nvSpPr>
          <p:cNvPr id="9"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sp>
        <p:nvSpPr>
          <p:cNvPr id="7" name="Rectangle 9"/>
          <p:cNvSpPr txBox="1">
            <a:spLocks noChangeArrowheads="1"/>
          </p:cNvSpPr>
          <p:nvPr userDrawn="1"/>
        </p:nvSpPr>
        <p:spPr>
          <a:xfrm>
            <a:off x="615696" y="1066800"/>
            <a:ext cx="8221066" cy="1981200"/>
          </a:xfrm>
          <a:prstGeom prst="rect">
            <a:avLst/>
          </a:prstGeom>
        </p:spPr>
        <p:txBody>
          <a:bodyPr vert="horz" lIns="91440" tIns="45720" rIns="91440" bIns="45720" rtlCol="0" anchor="b" anchorCtr="0">
            <a:normAutofit/>
          </a:bodyPr>
          <a:lstStyle>
            <a:lvl1pPr algn="l" defTabSz="914400" rtl="0" eaLnBrk="1" latinLnBrk="0" hangingPunct="1">
              <a:lnSpc>
                <a:spcPts val="4400"/>
              </a:lnSpc>
              <a:spcBef>
                <a:spcPct val="0"/>
              </a:spcBef>
              <a:buNone/>
              <a:defRPr sz="4000" b="1" kern="1200">
                <a:solidFill>
                  <a:schemeClr val="tx1"/>
                </a:solidFill>
                <a:effectLst/>
                <a:latin typeface="Times New Roman" pitchFamily="18" charset="0"/>
                <a:ea typeface="+mj-ea"/>
                <a:cs typeface="Times New Roman" pitchFamily="18" charset="0"/>
              </a:defRPr>
            </a:lvl1pPr>
          </a:lstStyle>
          <a:p>
            <a:r>
              <a:rPr lang="en-US" sz="3600" dirty="0" smtClean="0">
                <a:solidFill>
                  <a:schemeClr val="tx2"/>
                </a:solidFill>
                <a:latin typeface="Helvetica LT Std" pitchFamily="34" charset="0"/>
                <a:ea typeface="Verdana" pitchFamily="34" charset="0"/>
                <a:cs typeface="Verdana" pitchFamily="34" charset="0"/>
              </a:rPr>
              <a:t>Section</a:t>
            </a:r>
            <a:r>
              <a:rPr lang="en-US" sz="3600" baseline="0" dirty="0" smtClean="0">
                <a:solidFill>
                  <a:schemeClr val="tx2"/>
                </a:solidFill>
                <a:latin typeface="Helvetica LT Std" pitchFamily="34" charset="0"/>
                <a:ea typeface="Verdana" pitchFamily="34" charset="0"/>
                <a:cs typeface="Verdana" pitchFamily="34" charset="0"/>
              </a:rPr>
              <a:t> header here</a:t>
            </a:r>
            <a:endParaRPr lang="en-US" sz="3600" dirty="0">
              <a:solidFill>
                <a:schemeClr val="tx2"/>
              </a:solidFill>
              <a:latin typeface="Helvetica LT Std" pitchFamily="34" charset="0"/>
              <a:ea typeface="Verdana" pitchFamily="34" charset="0"/>
              <a:cs typeface="Verdana" pitchFamily="34" charset="0"/>
            </a:endParaRPr>
          </a:p>
        </p:txBody>
      </p:sp>
      <p:sp>
        <p:nvSpPr>
          <p:cNvPr id="14" name="Rectangle 9"/>
          <p:cNvSpPr txBox="1">
            <a:spLocks noChangeArrowheads="1"/>
          </p:cNvSpPr>
          <p:nvPr userDrawn="1"/>
        </p:nvSpPr>
        <p:spPr>
          <a:xfrm>
            <a:off x="615698" y="3445934"/>
            <a:ext cx="7246620" cy="1422399"/>
          </a:xfrm>
          <a:prstGeom prst="rect">
            <a:avLst/>
          </a:prstGeom>
        </p:spPr>
        <p:txBody>
          <a:bodyPr vert="horz" lIns="91440" tIns="45720" rIns="91440" bIns="45720" rtlCol="0" anchor="t" anchorCtr="0">
            <a:normAutofit/>
          </a:bodyPr>
          <a:lstStyle>
            <a:lvl1pPr algn="l" defTabSz="914400" rtl="0" eaLnBrk="1" latinLnBrk="0" hangingPunct="1">
              <a:lnSpc>
                <a:spcPts val="4400"/>
              </a:lnSpc>
              <a:spcBef>
                <a:spcPct val="0"/>
              </a:spcBef>
              <a:buNone/>
              <a:defRPr sz="4000" b="1" kern="1200">
                <a:solidFill>
                  <a:schemeClr val="tx1"/>
                </a:solidFill>
                <a:effectLst/>
                <a:latin typeface="Times New Roman" pitchFamily="18" charset="0"/>
                <a:ea typeface="+mj-ea"/>
                <a:cs typeface="Times New Roman" pitchFamily="18" charset="0"/>
              </a:defRPr>
            </a:lvl1pPr>
          </a:lstStyle>
          <a:p>
            <a:r>
              <a:rPr lang="en-US" sz="2400" spc="300" dirty="0" smtClean="0">
                <a:solidFill>
                  <a:schemeClr val="tx2"/>
                </a:solidFill>
                <a:latin typeface="Helvetica LT Std" pitchFamily="34" charset="0"/>
                <a:ea typeface="Verdana" pitchFamily="34" charset="0"/>
                <a:cs typeface="Verdana" pitchFamily="34" charset="0"/>
              </a:rPr>
              <a:t>Subtitle</a:t>
            </a:r>
            <a:r>
              <a:rPr lang="en-US" sz="2400" spc="300" dirty="0" smtClean="0">
                <a:solidFill>
                  <a:schemeClr val="tx2"/>
                </a:solidFill>
                <a:latin typeface="Helvetica LT Std" pitchFamily="34" charset="0"/>
                <a:cs typeface="Calibri" pitchFamily="34" charset="0"/>
              </a:rPr>
              <a:t> here</a:t>
            </a:r>
            <a:endParaRPr lang="en-US" sz="2400" spc="300" dirty="0">
              <a:solidFill>
                <a:schemeClr val="tx2"/>
              </a:solidFill>
              <a:latin typeface="Helvetica LT Std" pitchFamily="34" charset="0"/>
              <a:cs typeface="Calibri" pitchFamily="34" charset="0"/>
            </a:endParaRPr>
          </a:p>
        </p:txBody>
      </p:sp>
      <p:sp>
        <p:nvSpPr>
          <p:cNvPr id="17" name="Rectangle 16"/>
          <p:cNvSpPr/>
          <p:nvPr userDrawn="1"/>
        </p:nvSpPr>
        <p:spPr bwMode="auto">
          <a:xfrm>
            <a:off x="0" y="0"/>
            <a:ext cx="407324" cy="3124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8" name="Rectangle 17"/>
          <p:cNvSpPr/>
          <p:nvPr userDrawn="1"/>
        </p:nvSpPr>
        <p:spPr bwMode="auto">
          <a:xfrm>
            <a:off x="0" y="3352800"/>
            <a:ext cx="407324" cy="35052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2"/>
              </a:solidFill>
              <a:effectLst/>
              <a:latin typeface="Arial" charset="0"/>
            </a:endParaRPr>
          </a:p>
        </p:txBody>
      </p:sp>
      <p:sp>
        <p:nvSpPr>
          <p:cNvPr id="20" name="Slide Number Placeholder 5"/>
          <p:cNvSpPr>
            <a:spLocks noGrp="1"/>
          </p:cNvSpPr>
          <p:nvPr>
            <p:ph type="sldNum" sz="quarter" idx="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sp>
        <p:nvSpPr>
          <p:cNvPr id="21" name="Title 1"/>
          <p:cNvSpPr>
            <a:spLocks noGrp="1"/>
          </p:cNvSpPr>
          <p:nvPr>
            <p:ph type="title"/>
          </p:nvPr>
        </p:nvSpPr>
        <p:spPr>
          <a:xfrm>
            <a:off x="609600" y="228600"/>
            <a:ext cx="8229600" cy="944562"/>
          </a:xfrm>
        </p:spPr>
        <p:txBody>
          <a:bodyPr/>
          <a:lstStyle/>
          <a:p>
            <a:r>
              <a:rPr lang="en-US" dirty="0" smtClean="0"/>
              <a:t>Click to edit Master title style</a:t>
            </a:r>
            <a:endParaRPr lang="en-US" dirty="0"/>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5482" y="6540145"/>
            <a:ext cx="670505" cy="243820"/>
          </a:xfrm>
          <a:prstGeom prst="rect">
            <a:avLst/>
          </a:prstGeom>
        </p:spPr>
      </p:pic>
      <p:cxnSp>
        <p:nvCxnSpPr>
          <p:cNvPr id="24" name="Straight Connector 23"/>
          <p:cNvCxnSpPr/>
          <p:nvPr userDrawn="1"/>
        </p:nvCxnSpPr>
        <p:spPr bwMode="auto">
          <a:xfrm>
            <a:off x="694944" y="3276600"/>
            <a:ext cx="808104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2"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extLst>
      <p:ext uri="{BB962C8B-B14F-4D97-AF65-F5344CB8AC3E}">
        <p14:creationId xmlns:p14="http://schemas.microsoft.com/office/powerpoint/2010/main" val="9956341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98596"/>
            <a:ext cx="4038600" cy="4525963"/>
          </a:xfrm>
        </p:spPr>
        <p:txBody>
          <a:bodyPr>
            <a:normAutofit/>
          </a:bodyPr>
          <a:lstStyle>
            <a:lvl1pPr>
              <a:defRPr sz="2000">
                <a:latin typeface="+mn-lt"/>
              </a:defRPr>
            </a:lvl1pPr>
            <a:lvl2pPr>
              <a:defRPr sz="2000">
                <a:latin typeface="+mn-lt"/>
              </a:defRPr>
            </a:lvl2pPr>
            <a:lvl3pPr>
              <a:defRPr sz="1800">
                <a:latin typeface="+mn-lt"/>
              </a:defRPr>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4800600" y="1498596"/>
            <a:ext cx="4038600" cy="4525963"/>
          </a:xfrm>
        </p:spPr>
        <p:txBody>
          <a:bodyPr>
            <a:normAutofit/>
          </a:bodyPr>
          <a:lstStyle>
            <a:lvl1pPr>
              <a:defRPr sz="2000">
                <a:latin typeface="+mn-lt"/>
              </a:defRPr>
            </a:lvl1pPr>
            <a:lvl2pPr>
              <a:defRPr sz="2000">
                <a:latin typeface="+mn-lt"/>
              </a:defRPr>
            </a:lvl2pPr>
            <a:lvl3pPr>
              <a:defRPr sz="1800">
                <a:latin typeface="+mn-lt"/>
              </a:defRPr>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p:txBody>
      </p:sp>
      <p:sp>
        <p:nvSpPr>
          <p:cNvPr id="7" name="Slide Number Placeholder 5"/>
          <p:cNvSpPr>
            <a:spLocks noGrp="1"/>
          </p:cNvSpPr>
          <p:nvPr>
            <p:ph type="sldNum" sz="quarter" idx="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sp>
        <p:nvSpPr>
          <p:cNvPr id="10" name="Title 1"/>
          <p:cNvSpPr>
            <a:spLocks noGrp="1"/>
          </p:cNvSpPr>
          <p:nvPr>
            <p:ph type="title"/>
          </p:nvPr>
        </p:nvSpPr>
        <p:spPr>
          <a:xfrm>
            <a:off x="609600" y="228600"/>
            <a:ext cx="8229600" cy="944562"/>
          </a:xfrm>
        </p:spPr>
        <p:txBody>
          <a:bodyPr/>
          <a:lstStyle/>
          <a:p>
            <a:r>
              <a:rPr lang="en-US" smtClean="0"/>
              <a:t>Click to edit Master title style</a:t>
            </a:r>
            <a:endParaRPr lang="en-US" dirty="0"/>
          </a:p>
        </p:txBody>
      </p:sp>
      <p:sp>
        <p:nvSpPr>
          <p:cNvPr id="8"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485365"/>
            <a:ext cx="4040188" cy="487362"/>
          </a:xfrm>
        </p:spPr>
        <p:txBody>
          <a:bodyPr anchor="b">
            <a:noAutofit/>
          </a:bodyPr>
          <a:lstStyle>
            <a:lvl1pPr marL="0" indent="0">
              <a:buNone/>
              <a:defRPr sz="16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048927"/>
            <a:ext cx="4040188" cy="3951288"/>
          </a:xfrm>
        </p:spPr>
        <p:txBody>
          <a:bodyPr>
            <a:normAutofit/>
          </a:bodyPr>
          <a:lstStyle>
            <a:lvl1pPr>
              <a:defRPr sz="1600">
                <a:latin typeface="+mn-lt"/>
              </a:defRPr>
            </a:lvl1pPr>
            <a:lvl2pPr>
              <a:defRPr sz="1600">
                <a:latin typeface="+mn-lt"/>
              </a:defRPr>
            </a:lvl2pPr>
            <a:lvl3pPr>
              <a:defRPr sz="1600">
                <a:latin typeface="+mn-lt"/>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6" name="Content Placeholder 5"/>
          <p:cNvSpPr>
            <a:spLocks noGrp="1"/>
          </p:cNvSpPr>
          <p:nvPr>
            <p:ph sz="quarter" idx="4"/>
          </p:nvPr>
        </p:nvSpPr>
        <p:spPr>
          <a:xfrm>
            <a:off x="4797425" y="2048927"/>
            <a:ext cx="4041775" cy="3951288"/>
          </a:xfrm>
        </p:spPr>
        <p:txBody>
          <a:bodyPr>
            <a:normAutofit/>
          </a:bodyPr>
          <a:lstStyle>
            <a:lvl1pPr>
              <a:defRPr sz="1600">
                <a:latin typeface="+mn-lt"/>
              </a:defRPr>
            </a:lvl1pPr>
            <a:lvl2pPr>
              <a:defRPr sz="1600">
                <a:latin typeface="+mn-lt"/>
              </a:defRPr>
            </a:lvl2pPr>
            <a:lvl3pPr>
              <a:defRPr sz="1600">
                <a:latin typeface="+mn-lt"/>
              </a:defRPr>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10" name="Text Placeholder 2"/>
          <p:cNvSpPr>
            <a:spLocks noGrp="1"/>
          </p:cNvSpPr>
          <p:nvPr>
            <p:ph type="body" idx="13"/>
          </p:nvPr>
        </p:nvSpPr>
        <p:spPr>
          <a:xfrm>
            <a:off x="4800600" y="1485365"/>
            <a:ext cx="4040188" cy="487362"/>
          </a:xfrm>
        </p:spPr>
        <p:txBody>
          <a:bodyPr anchor="b">
            <a:noAutofit/>
          </a:bodyPr>
          <a:lstStyle>
            <a:lvl1pPr marL="0" indent="0">
              <a:buNone/>
              <a:defRPr sz="16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Slide Number Placeholder 5"/>
          <p:cNvSpPr>
            <a:spLocks noGrp="1"/>
          </p:cNvSpPr>
          <p:nvPr>
            <p:ph type="sldNum" sz="quarter" idx="1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sp>
        <p:nvSpPr>
          <p:cNvPr id="13" name="Title 1"/>
          <p:cNvSpPr>
            <a:spLocks noGrp="1"/>
          </p:cNvSpPr>
          <p:nvPr>
            <p:ph type="title"/>
          </p:nvPr>
        </p:nvSpPr>
        <p:spPr>
          <a:xfrm>
            <a:off x="609600" y="228600"/>
            <a:ext cx="8229600" cy="944562"/>
          </a:xfrm>
        </p:spPr>
        <p:txBody>
          <a:bodyPr/>
          <a:lstStyle/>
          <a:p>
            <a:r>
              <a:rPr lang="en-US" smtClean="0"/>
              <a:t>Click to edit Master title style</a:t>
            </a:r>
            <a:endParaRPr lang="en-US" dirty="0"/>
          </a:p>
        </p:txBody>
      </p:sp>
      <p:sp>
        <p:nvSpPr>
          <p:cNvPr id="11"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944562"/>
          </a:xfrm>
        </p:spPr>
        <p:txBody>
          <a:bodyPr/>
          <a:lstStyle/>
          <a:p>
            <a:r>
              <a:rPr lang="en-US" smtClean="0"/>
              <a:t>Click to edit Master title style</a:t>
            </a:r>
            <a:endParaRPr lang="en-US" dirty="0"/>
          </a:p>
        </p:txBody>
      </p:sp>
      <p:sp>
        <p:nvSpPr>
          <p:cNvPr id="5" name="Slide Number Placeholder 5"/>
          <p:cNvSpPr>
            <a:spLocks noGrp="1"/>
          </p:cNvSpPr>
          <p:nvPr>
            <p:ph type="sldNum" sz="quarter" idx="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sp>
        <p:nvSpPr>
          <p:cNvPr id="7"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sp>
        <p:nvSpPr>
          <p:cNvPr id="6"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Rectangle 12"/>
          <p:cNvSpPr/>
          <p:nvPr userDrawn="1"/>
        </p:nvSpPr>
        <p:spPr bwMode="auto">
          <a:xfrm>
            <a:off x="0" y="0"/>
            <a:ext cx="407324" cy="128847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4" name="Rectangle 13"/>
          <p:cNvSpPr/>
          <p:nvPr userDrawn="1"/>
        </p:nvSpPr>
        <p:spPr bwMode="auto">
          <a:xfrm>
            <a:off x="0" y="1446415"/>
            <a:ext cx="407324" cy="5411585"/>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2"/>
              </a:solidFill>
              <a:effectLst/>
              <a:latin typeface="Arial" charset="0"/>
            </a:endParaRPr>
          </a:p>
        </p:txBody>
      </p:sp>
      <p:sp>
        <p:nvSpPr>
          <p:cNvPr id="12" name="Slide Number Placeholder 5"/>
          <p:cNvSpPr>
            <a:spLocks noGrp="1"/>
          </p:cNvSpPr>
          <p:nvPr>
            <p:ph type="sldNum" sz="quarter" idx="4"/>
          </p:nvPr>
        </p:nvSpPr>
        <p:spPr>
          <a:xfrm>
            <a:off x="8336917"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05482" y="6540145"/>
            <a:ext cx="670505" cy="243820"/>
          </a:xfrm>
          <a:prstGeom prst="rect">
            <a:avLst/>
          </a:prstGeom>
        </p:spPr>
      </p:pic>
      <p:sp>
        <p:nvSpPr>
          <p:cNvPr id="10" name="Footer Placeholder 4"/>
          <p:cNvSpPr txBox="1">
            <a:spLocks/>
          </p:cNvSpPr>
          <p:nvPr userDrawn="1"/>
        </p:nvSpPr>
        <p:spPr>
          <a:xfrm>
            <a:off x="545737" y="6540146"/>
            <a:ext cx="6931387" cy="276290"/>
          </a:xfrm>
          <a:prstGeom prst="rect">
            <a:avLst/>
          </a:prstGeom>
        </p:spPr>
        <p:txBody>
          <a:bodyPr vert="horz" lIns="91440" tIns="45720" rIns="91440" bIns="45720" rtlCol="0" anchor="b"/>
          <a:lstStyle>
            <a:defPPr>
              <a:defRPr lang="en-US"/>
            </a:defPPr>
            <a:lvl1pPr marL="0" algn="l" defTabSz="914400" rtl="0" eaLnBrk="1" latinLnBrk="0" hangingPunct="1">
              <a:lnSpc>
                <a:spcPts val="1300"/>
              </a:lnSpc>
              <a:spcAft>
                <a:spcPct val="0"/>
              </a:spcAft>
              <a:tabLst>
                <a:tab pos="3600450" algn="l"/>
              </a:tabLst>
              <a:defRPr sz="700" kern="1200">
                <a:solidFill>
                  <a:schemeClr val="tx1">
                    <a:tint val="75000"/>
                  </a:schemeClr>
                </a:solidFill>
                <a:latin typeface="Helvetica LT Std"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en-US" sz="900" dirty="0" smtClean="0">
                <a:solidFill>
                  <a:schemeClr val="tx1">
                    <a:lumMod val="50000"/>
                    <a:lumOff val="50000"/>
                  </a:schemeClr>
                </a:solidFill>
              </a:rPr>
              <a:t>© 2013 The MITRE Corporation. All rights reserved.	Approved for Public Release; Distribution Unlimited: 12-4167</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5216" y="274638"/>
            <a:ext cx="8166900" cy="868362"/>
          </a:xfrm>
          <a:prstGeom prst="rect">
            <a:avLst/>
          </a:prstGeom>
        </p:spPr>
        <p:txBody>
          <a:bodyPr vert="horz" lIns="91440" tIns="45720" rIns="91440" bIns="45720" rtlCol="0" anchor="ctr"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77901" y="1447800"/>
            <a:ext cx="8174214" cy="4678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Footer Placeholder 4"/>
          <p:cNvSpPr>
            <a:spLocks noGrp="1"/>
          </p:cNvSpPr>
          <p:nvPr>
            <p:ph type="ftr" sz="quarter" idx="3"/>
          </p:nvPr>
        </p:nvSpPr>
        <p:spPr>
          <a:xfrm>
            <a:off x="545737" y="6540146"/>
            <a:ext cx="6931387" cy="276290"/>
          </a:xfrm>
          <a:prstGeom prst="rect">
            <a:avLst/>
          </a:prstGeom>
        </p:spPr>
        <p:txBody>
          <a:bodyPr vert="horz" lIns="91440" tIns="45720" rIns="91440" bIns="45720" rtlCol="0" anchor="b"/>
          <a:lstStyle>
            <a:lvl1pPr algn="l" defTabSz="914400">
              <a:lnSpc>
                <a:spcPts val="1300"/>
              </a:lnSpc>
              <a:spcAft>
                <a:spcPct val="0"/>
              </a:spcAft>
              <a:tabLst>
                <a:tab pos="3600450" algn="l"/>
              </a:tabLst>
              <a:defRPr sz="900">
                <a:solidFill>
                  <a:schemeClr val="tx1">
                    <a:tint val="75000"/>
                  </a:schemeClr>
                </a:solidFill>
                <a:latin typeface="Helvetica LT Std" pitchFamily="34" charset="0"/>
              </a:defRPr>
            </a:lvl1pPr>
          </a:lstStyle>
          <a:p>
            <a:r>
              <a:rPr lang="en-US" altLang="en-US" dirty="0" smtClean="0">
                <a:solidFill>
                  <a:schemeClr val="tx1">
                    <a:lumMod val="50000"/>
                    <a:lumOff val="50000"/>
                  </a:schemeClr>
                </a:solidFill>
              </a:rPr>
              <a:t>© 2013 The MITRE Corporation. All rights reserved.	Approved for Public Release; Distribution Unlimited: 12-4167</a:t>
            </a:r>
            <a:endParaRPr lang="en-US" dirty="0">
              <a:solidFill>
                <a:schemeClr val="tx1">
                  <a:lumMod val="50000"/>
                  <a:lumOff val="50000"/>
                </a:schemeClr>
              </a:solidFill>
            </a:endParaRPr>
          </a:p>
        </p:txBody>
      </p:sp>
      <p:sp>
        <p:nvSpPr>
          <p:cNvPr id="10" name="Rectangle 9"/>
          <p:cNvSpPr/>
          <p:nvPr/>
        </p:nvSpPr>
        <p:spPr bwMode="auto">
          <a:xfrm>
            <a:off x="0" y="1"/>
            <a:ext cx="407324"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1"/>
              </a:solidFill>
              <a:effectLst/>
              <a:latin typeface="Arial" charset="0"/>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smtClean="0">
              <a:ln>
                <a:noFill/>
              </a:ln>
              <a:solidFill>
                <a:schemeClr val="tx2"/>
              </a:solidFill>
              <a:effectLst/>
              <a:latin typeface="Arial" charset="0"/>
            </a:endParaRPr>
          </a:p>
        </p:txBody>
      </p:sp>
      <p:sp>
        <p:nvSpPr>
          <p:cNvPr id="12" name="Slide Number Placeholder 5"/>
          <p:cNvSpPr>
            <a:spLocks noGrp="1"/>
          </p:cNvSpPr>
          <p:nvPr>
            <p:ph type="sldNum" sz="quarter" idx="4"/>
          </p:nvPr>
        </p:nvSpPr>
        <p:spPr>
          <a:xfrm>
            <a:off x="8457681" y="76200"/>
            <a:ext cx="495766" cy="180918"/>
          </a:xfrm>
          <a:prstGeom prst="rect">
            <a:avLst/>
          </a:prstGeom>
        </p:spPr>
        <p:txBody>
          <a:bodyPr vert="horz" lIns="91440" tIns="45720" rIns="91440" bIns="45720" rtlCol="0" anchor="b"/>
          <a:lstStyle>
            <a:lvl1pPr algn="r">
              <a:defRPr sz="1000">
                <a:solidFill>
                  <a:schemeClr val="tx1">
                    <a:tint val="75000"/>
                  </a:schemeClr>
                </a:solidFill>
                <a:latin typeface="Helvetica LT Std" pitchFamily="34" charset="0"/>
              </a:defRPr>
            </a:lvl1p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a:t>
            </a:fld>
            <a:r>
              <a:rPr lang="en-US" smtClean="0"/>
              <a:t> </a:t>
            </a:r>
            <a:r>
              <a:rPr lang="en-US" smtClean="0">
                <a:solidFill>
                  <a:srgbClr val="C1CD23"/>
                </a:solidFill>
              </a:rPr>
              <a:t>|</a:t>
            </a:r>
            <a:endParaRPr lang="en-US">
              <a:solidFill>
                <a:srgbClr val="C1CD23"/>
              </a:solidFill>
            </a:endParaRPr>
          </a:p>
        </p:txBody>
      </p:sp>
      <p:pic>
        <p:nvPicPr>
          <p:cNvPr id="6" name="Picture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105482" y="6540145"/>
            <a:ext cx="670505" cy="243820"/>
          </a:xfrm>
          <a:prstGeom prst="rect">
            <a:avLst/>
          </a:prstGeom>
        </p:spPr>
      </p:pic>
      <p:cxnSp>
        <p:nvCxnSpPr>
          <p:cNvPr id="13" name="Straight Connector 12"/>
          <p:cNvCxnSpPr/>
          <p:nvPr/>
        </p:nvCxnSpPr>
        <p:spPr bwMode="auto">
          <a:xfrm>
            <a:off x="694944" y="1295400"/>
            <a:ext cx="808104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649" r:id="rId1"/>
    <p:sldLayoutId id="2147483659" r:id="rId2"/>
    <p:sldLayoutId id="2147483650" r:id="rId3"/>
    <p:sldLayoutId id="2147483658" r:id="rId4"/>
    <p:sldLayoutId id="2147483652" r:id="rId5"/>
    <p:sldLayoutId id="2147483653" r:id="rId6"/>
    <p:sldLayoutId id="2147483654" r:id="rId7"/>
    <p:sldLayoutId id="2147483655" r:id="rId8"/>
    <p:sldLayoutId id="2147483657" r:id="rId9"/>
  </p:sldLayoutIdLst>
  <p:timing>
    <p:tnLst>
      <p:par>
        <p:cTn id="1" dur="indefinite" restart="never" nodeType="tmRoot"/>
      </p:par>
    </p:tnLst>
  </p:timing>
  <p:hf hdr="0" dt="0"/>
  <p:txStyles>
    <p:titleStyle>
      <a:lvl1pPr algn="l" defTabSz="914400" rtl="0" eaLnBrk="1" latinLnBrk="0" hangingPunct="1">
        <a:lnSpc>
          <a:spcPts val="3200"/>
        </a:lnSpc>
        <a:spcBef>
          <a:spcPct val="0"/>
        </a:spcBef>
        <a:buNone/>
        <a:defRPr lang="en-US" sz="2800" b="1" kern="1200">
          <a:solidFill>
            <a:schemeClr val="tx2"/>
          </a:solidFill>
          <a:latin typeface="Helvetica LT Std" pitchFamily="34" charset="0"/>
          <a:ea typeface="Verdana" pitchFamily="34" charset="0"/>
          <a:cs typeface="Verdana"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2000" b="1" kern="1200">
          <a:solidFill>
            <a:schemeClr val="tx1"/>
          </a:solidFill>
          <a:latin typeface="Helvetica LT Std" pitchFamily="34" charset="0"/>
          <a:ea typeface="+mn-ea"/>
          <a:cs typeface="Calibri"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2000" kern="1200">
          <a:solidFill>
            <a:schemeClr val="tx1"/>
          </a:solidFill>
          <a:latin typeface="Helvetica LT Std" pitchFamily="34" charset="0"/>
          <a:ea typeface="+mn-ea"/>
          <a:cs typeface="Calibri"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800" kern="1200">
          <a:solidFill>
            <a:schemeClr val="tx1"/>
          </a:solidFill>
          <a:latin typeface="Helvetica LT Std" pitchFamily="34" charset="0"/>
          <a:ea typeface="+mn-ea"/>
          <a:cs typeface="Calibri"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taxii.mitre.org/community/registration.html" TargetMode="External"/><Relationship Id="rId2" Type="http://schemas.openxmlformats.org/officeDocument/2006/relationships/hyperlink" Target="http://taxii.mitre.org/" TargetMode="External"/><Relationship Id="rId1" Type="http://schemas.openxmlformats.org/officeDocument/2006/relationships/slideLayout" Target="../slideLayouts/slideLayout3.xml"/><Relationship Id="rId6" Type="http://schemas.openxmlformats.org/officeDocument/2006/relationships/hyperlink" Target="https://stix.mitre.org/" TargetMode="External"/><Relationship Id="rId5" Type="http://schemas.openxmlformats.org/officeDocument/2006/relationships/hyperlink" Target="https://github.com/TAXIIProject" TargetMode="External"/><Relationship Id="rId4" Type="http://schemas.openxmlformats.org/officeDocument/2006/relationships/hyperlink" Target="https://github.com/TAXIIProject/TAXII-Specification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normAutofit lnSpcReduction="10000"/>
          </a:bodyPr>
          <a:lstStyle/>
          <a:p>
            <a:r>
              <a:rPr lang="en-US" dirty="0" smtClean="0"/>
              <a:t>The MITRE Corporation</a:t>
            </a:r>
            <a:endParaRPr lang="en-US" dirty="0"/>
          </a:p>
        </p:txBody>
      </p:sp>
      <p:sp>
        <p:nvSpPr>
          <p:cNvPr id="6" name="Title 5"/>
          <p:cNvSpPr>
            <a:spLocks noGrp="1"/>
          </p:cNvSpPr>
          <p:nvPr>
            <p:ph type="ctrTitle" sz="quarter"/>
          </p:nvPr>
        </p:nvSpPr>
        <p:spPr/>
        <p:txBody>
          <a:bodyPr/>
          <a:lstStyle/>
          <a:p>
            <a:r>
              <a:rPr lang="en-US" dirty="0" smtClean="0"/>
              <a:t>TAXII: An Overview</a:t>
            </a:r>
            <a:endParaRPr lang="en-US" dirty="0"/>
          </a:p>
        </p:txBody>
      </p:sp>
      <p:sp>
        <p:nvSpPr>
          <p:cNvPr id="3" name="Slide Number Placeholder 2"/>
          <p:cNvSpPr>
            <a:spLocks noGrp="1"/>
          </p:cNvSpPr>
          <p:nvPr>
            <p:ph type="sldNum" sz="quarter" idx="4294967295"/>
          </p:nvPr>
        </p:nvSpPr>
        <p:spPr>
          <a:xfrm>
            <a:off x="8648700" y="76200"/>
            <a:ext cx="495300" cy="180975"/>
          </a:xfrm>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a:t>
            </a:fld>
            <a:r>
              <a:rPr lang="en-US" smtClean="0"/>
              <a:t> </a:t>
            </a:r>
            <a:r>
              <a:rPr lang="en-US" smtClean="0">
                <a:solidFill>
                  <a:srgbClr val="C1CD23"/>
                </a:solidFill>
              </a:rPr>
              <a:t>|</a:t>
            </a:r>
            <a:endParaRPr lang="en-US" dirty="0">
              <a:solidFill>
                <a:srgbClr val="C1CD23"/>
              </a:solidFill>
            </a:endParaRPr>
          </a:p>
        </p:txBody>
      </p:sp>
    </p:spTree>
    <p:extLst>
      <p:ext uri="{BB962C8B-B14F-4D97-AF65-F5344CB8AC3E}">
        <p14:creationId xmlns:p14="http://schemas.microsoft.com/office/powerpoint/2010/main" val="2931789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TAXII </a:t>
            </a:r>
            <a:r>
              <a:rPr lang="en-US" dirty="0" smtClean="0"/>
              <a:t>Overview</a:t>
            </a:r>
          </a:p>
          <a:p>
            <a:pPr lvl="1"/>
            <a:r>
              <a:rPr lang="en-US" dirty="0" smtClean="0"/>
              <a:t>Defines </a:t>
            </a:r>
            <a:r>
              <a:rPr lang="en-US" dirty="0"/>
              <a:t>the primary concepts of </a:t>
            </a:r>
            <a:r>
              <a:rPr lang="en-US" dirty="0" smtClean="0"/>
              <a:t>TAXII</a:t>
            </a:r>
            <a:endParaRPr lang="en-US" dirty="0"/>
          </a:p>
          <a:p>
            <a:r>
              <a:rPr lang="en-US" dirty="0"/>
              <a:t>Services </a:t>
            </a:r>
            <a:r>
              <a:rPr lang="en-US" dirty="0" smtClean="0"/>
              <a:t>Specification</a:t>
            </a:r>
          </a:p>
          <a:p>
            <a:pPr lvl="1"/>
            <a:r>
              <a:rPr lang="en-US" dirty="0" smtClean="0"/>
              <a:t>Defines </a:t>
            </a:r>
            <a:r>
              <a:rPr lang="en-US" dirty="0"/>
              <a:t>TAXII Services, as well as the </a:t>
            </a:r>
            <a:r>
              <a:rPr lang="en-US" dirty="0" smtClean="0"/>
              <a:t>information conveyed </a:t>
            </a:r>
            <a:r>
              <a:rPr lang="en-US" dirty="0"/>
              <a:t>by TAXII Messages and TAXII Message Exchanges</a:t>
            </a:r>
            <a:r>
              <a:rPr lang="en-US" dirty="0" smtClean="0"/>
              <a:t>.</a:t>
            </a:r>
            <a:endParaRPr lang="en-US" dirty="0"/>
          </a:p>
          <a:p>
            <a:r>
              <a:rPr lang="en-US" dirty="0"/>
              <a:t>Message Binding </a:t>
            </a:r>
            <a:r>
              <a:rPr lang="en-US" dirty="0" smtClean="0"/>
              <a:t>Specification</a:t>
            </a:r>
          </a:p>
          <a:p>
            <a:pPr lvl="1"/>
            <a:r>
              <a:rPr lang="en-US" dirty="0" smtClean="0"/>
              <a:t>Defines </a:t>
            </a:r>
            <a:r>
              <a:rPr lang="en-US" dirty="0"/>
              <a:t>normative requirements for </a:t>
            </a:r>
            <a:r>
              <a:rPr lang="en-US" dirty="0" smtClean="0"/>
              <a:t>representing </a:t>
            </a:r>
            <a:r>
              <a:rPr lang="en-US" dirty="0"/>
              <a:t>TAXII Messages in a particular format (e.g., XML</a:t>
            </a:r>
            <a:r>
              <a:rPr lang="en-US" dirty="0" smtClean="0"/>
              <a:t>).</a:t>
            </a:r>
          </a:p>
          <a:p>
            <a:r>
              <a:rPr lang="en-US" dirty="0"/>
              <a:t>Protocol Binding </a:t>
            </a:r>
            <a:r>
              <a:rPr lang="en-US" dirty="0" smtClean="0"/>
              <a:t>Specification</a:t>
            </a:r>
          </a:p>
          <a:p>
            <a:pPr lvl="1"/>
            <a:r>
              <a:rPr lang="en-US" dirty="0" smtClean="0"/>
              <a:t>Defines </a:t>
            </a:r>
            <a:r>
              <a:rPr lang="en-US" dirty="0"/>
              <a:t>normative requirements for </a:t>
            </a:r>
            <a:r>
              <a:rPr lang="en-US" dirty="0" smtClean="0"/>
              <a:t>transporting </a:t>
            </a:r>
            <a:r>
              <a:rPr lang="en-US" dirty="0"/>
              <a:t>TAXII Messages over some network protocol (e.g., HTTP). </a:t>
            </a:r>
          </a:p>
          <a:p>
            <a:r>
              <a:rPr lang="en-US" dirty="0" smtClean="0"/>
              <a:t>Content </a:t>
            </a:r>
            <a:r>
              <a:rPr lang="en-US" dirty="0"/>
              <a:t>Binding </a:t>
            </a:r>
            <a:r>
              <a:rPr lang="en-US" dirty="0" smtClean="0"/>
              <a:t>Reference</a:t>
            </a:r>
          </a:p>
          <a:p>
            <a:pPr lvl="1"/>
            <a:r>
              <a:rPr lang="en-US" dirty="0" smtClean="0"/>
              <a:t>Lists Content </a:t>
            </a:r>
            <a:r>
              <a:rPr lang="en-US" dirty="0"/>
              <a:t>Binding IDs for use within TAXII.</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10</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Specifications and Documentation</a:t>
            </a:r>
            <a:endParaRPr lang="en-US" dirty="0"/>
          </a:p>
        </p:txBody>
      </p:sp>
    </p:spTree>
    <p:extLst>
      <p:ext uri="{BB962C8B-B14F-4D97-AF65-F5344CB8AC3E}">
        <p14:creationId xmlns:p14="http://schemas.microsoft.com/office/powerpoint/2010/main" val="17466931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11</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Normative TAXII Specifications</a:t>
            </a:r>
            <a:endParaRPr lang="en-US" dirty="0"/>
          </a:p>
        </p:txBody>
      </p:sp>
      <p:grpSp>
        <p:nvGrpSpPr>
          <p:cNvPr id="5" name="Canvas 53"/>
          <p:cNvGrpSpPr/>
          <p:nvPr/>
        </p:nvGrpSpPr>
        <p:grpSpPr>
          <a:xfrm>
            <a:off x="638977" y="1370801"/>
            <a:ext cx="7832993" cy="4842711"/>
            <a:chOff x="0" y="0"/>
            <a:chExt cx="5486400" cy="3009900"/>
          </a:xfrm>
        </p:grpSpPr>
        <p:sp>
          <p:nvSpPr>
            <p:cNvPr id="6" name="Rectangle 5"/>
            <p:cNvSpPr/>
            <p:nvPr/>
          </p:nvSpPr>
          <p:spPr>
            <a:xfrm>
              <a:off x="0" y="0"/>
              <a:ext cx="5486400" cy="3009900"/>
            </a:xfrm>
            <a:prstGeom prst="rect">
              <a:avLst/>
            </a:prstGeom>
          </p:spPr>
        </p:sp>
        <p:sp>
          <p:nvSpPr>
            <p:cNvPr id="7" name="Rounded Rectangle 6"/>
            <p:cNvSpPr/>
            <p:nvPr/>
          </p:nvSpPr>
          <p:spPr>
            <a:xfrm>
              <a:off x="163902" y="534838"/>
              <a:ext cx="2131623" cy="1811548"/>
            </a:xfrm>
            <a:prstGeom prst="roundRect">
              <a:avLst/>
            </a:prstGeom>
            <a:effectLst/>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1100" b="1">
                  <a:effectLst/>
                  <a:ea typeface="Times New Roman"/>
                  <a:cs typeface="Times New Roman"/>
                </a:rPr>
                <a:t>TAXII Services Specification</a:t>
              </a:r>
              <a:endParaRPr lang="en-US" sz="1100">
                <a:effectLst/>
                <a:ea typeface="Times New Roman"/>
                <a:cs typeface="Times New Roman"/>
              </a:endParaRPr>
            </a:p>
            <a:p>
              <a:pPr marL="342900" marR="0" lvl="0" indent="-342900">
                <a:lnSpc>
                  <a:spcPct val="115000"/>
                </a:lnSpc>
                <a:spcBef>
                  <a:spcPts val="0"/>
                </a:spcBef>
                <a:spcAft>
                  <a:spcPts val="0"/>
                </a:spcAft>
                <a:buFont typeface="Symbol"/>
                <a:buChar char=""/>
              </a:pPr>
              <a:r>
                <a:rPr lang="en-US" sz="1100">
                  <a:effectLst/>
                  <a:ea typeface="Times New Roman"/>
                  <a:cs typeface="Times New Roman"/>
                </a:rPr>
                <a:t>Defines TAXII Services</a:t>
              </a:r>
            </a:p>
            <a:p>
              <a:pPr marL="342900" marR="0" lvl="0" indent="-342900">
                <a:lnSpc>
                  <a:spcPct val="115000"/>
                </a:lnSpc>
                <a:spcBef>
                  <a:spcPts val="0"/>
                </a:spcBef>
                <a:spcAft>
                  <a:spcPts val="0"/>
                </a:spcAft>
                <a:buFont typeface="Symbol"/>
                <a:buChar char=""/>
              </a:pPr>
              <a:r>
                <a:rPr lang="en-US" sz="1100">
                  <a:effectLst/>
                  <a:ea typeface="Times New Roman"/>
                  <a:cs typeface="Times New Roman"/>
                </a:rPr>
                <a:t>Defines TAXII Message Types</a:t>
              </a:r>
            </a:p>
            <a:p>
              <a:pPr marL="342900" marR="0" lvl="0" indent="-342900">
                <a:lnSpc>
                  <a:spcPct val="115000"/>
                </a:lnSpc>
                <a:spcBef>
                  <a:spcPts val="0"/>
                </a:spcBef>
                <a:spcAft>
                  <a:spcPts val="1000"/>
                </a:spcAft>
                <a:buFont typeface="Symbol"/>
                <a:buChar char=""/>
              </a:pPr>
              <a:r>
                <a:rPr lang="en-US" sz="1100">
                  <a:effectLst/>
                  <a:ea typeface="Times New Roman"/>
                  <a:cs typeface="Times New Roman"/>
                </a:rPr>
                <a:t>Defines TAXII Message Exchanges</a:t>
              </a:r>
            </a:p>
          </p:txBody>
        </p:sp>
        <p:cxnSp>
          <p:nvCxnSpPr>
            <p:cNvPr id="8" name="Elbow Connector 7"/>
            <p:cNvCxnSpPr/>
            <p:nvPr/>
          </p:nvCxnSpPr>
          <p:spPr>
            <a:xfrm rot="10800000" flipV="1">
              <a:off x="2295525" y="750944"/>
              <a:ext cx="380642" cy="689668"/>
            </a:xfrm>
            <a:prstGeom prst="bentConnector3">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rot="10800000">
              <a:off x="2295525" y="1440613"/>
              <a:ext cx="380644" cy="758641"/>
            </a:xfrm>
            <a:prstGeom prst="bentConnector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2905125" y="382425"/>
              <a:ext cx="2524125" cy="1138555"/>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457200" marR="0">
                <a:lnSpc>
                  <a:spcPct val="115000"/>
                </a:lnSpc>
                <a:spcBef>
                  <a:spcPts val="0"/>
                </a:spcBef>
                <a:spcAft>
                  <a:spcPts val="0"/>
                </a:spcAft>
              </a:pPr>
              <a:r>
                <a:rPr lang="en-US" sz="1100">
                  <a:effectLst/>
                  <a:latin typeface="Times New Roman"/>
                  <a:ea typeface="Times New Roman"/>
                </a:rPr>
                <a:t> </a:t>
              </a:r>
              <a:endParaRPr lang="en-US" sz="1200">
                <a:effectLst/>
                <a:latin typeface="Times New Roman"/>
                <a:ea typeface="Times New Roman"/>
              </a:endParaRPr>
            </a:p>
          </p:txBody>
        </p:sp>
        <p:sp>
          <p:nvSpPr>
            <p:cNvPr id="11" name="Rounded Rectangle 10"/>
            <p:cNvSpPr/>
            <p:nvPr/>
          </p:nvSpPr>
          <p:spPr>
            <a:xfrm>
              <a:off x="2790467" y="283008"/>
              <a:ext cx="2524125" cy="1138555"/>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457200" marR="0">
                <a:lnSpc>
                  <a:spcPct val="115000"/>
                </a:lnSpc>
                <a:spcBef>
                  <a:spcPts val="0"/>
                </a:spcBef>
                <a:spcAft>
                  <a:spcPts val="0"/>
                </a:spcAft>
              </a:pPr>
              <a:r>
                <a:rPr lang="en-US" sz="1100">
                  <a:effectLst/>
                  <a:ea typeface="Times New Roman"/>
                  <a:cs typeface="Times New Roman"/>
                </a:rPr>
                <a:t> </a:t>
              </a:r>
            </a:p>
          </p:txBody>
        </p:sp>
        <p:sp>
          <p:nvSpPr>
            <p:cNvPr id="12" name="Rounded Rectangle 11"/>
            <p:cNvSpPr/>
            <p:nvPr/>
          </p:nvSpPr>
          <p:spPr>
            <a:xfrm>
              <a:off x="2676167" y="181510"/>
              <a:ext cx="2524485" cy="1138867"/>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1100" b="1">
                  <a:effectLst/>
                  <a:ea typeface="Times New Roman"/>
                  <a:cs typeface="Times New Roman"/>
                </a:rPr>
                <a:t>TAXII Protocol Binding Specifications</a:t>
              </a:r>
              <a:endParaRPr lang="en-US" sz="1100">
                <a:effectLst/>
                <a:ea typeface="Times New Roman"/>
                <a:cs typeface="Times New Roman"/>
              </a:endParaRPr>
            </a:p>
            <a:p>
              <a:pPr marL="342900" marR="0" lvl="0" indent="-342900">
                <a:lnSpc>
                  <a:spcPct val="115000"/>
                </a:lnSpc>
                <a:spcBef>
                  <a:spcPts val="0"/>
                </a:spcBef>
                <a:spcAft>
                  <a:spcPts val="1000"/>
                </a:spcAft>
                <a:buFont typeface="Symbol"/>
                <a:buChar char=""/>
              </a:pPr>
              <a:r>
                <a:rPr lang="en-US" sz="1100">
                  <a:effectLst/>
                  <a:ea typeface="Times New Roman"/>
                  <a:cs typeface="Times New Roman"/>
                </a:rPr>
                <a:t>Define requirements for network transport of TAXII Messages</a:t>
              </a:r>
            </a:p>
          </p:txBody>
        </p:sp>
        <p:sp>
          <p:nvSpPr>
            <p:cNvPr id="13" name="Rounded Rectangle 12"/>
            <p:cNvSpPr/>
            <p:nvPr/>
          </p:nvSpPr>
          <p:spPr>
            <a:xfrm>
              <a:off x="2875852" y="1818595"/>
              <a:ext cx="2524125" cy="1138555"/>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457200" marR="0">
                <a:lnSpc>
                  <a:spcPct val="115000"/>
                </a:lnSpc>
                <a:spcBef>
                  <a:spcPts val="0"/>
                </a:spcBef>
                <a:spcAft>
                  <a:spcPts val="0"/>
                </a:spcAft>
              </a:pPr>
              <a:r>
                <a:rPr lang="en-US" sz="1100">
                  <a:effectLst/>
                  <a:latin typeface="Times New Roman"/>
                  <a:ea typeface="Times New Roman"/>
                </a:rPr>
                <a:t> </a:t>
              </a:r>
              <a:endParaRPr lang="en-US" sz="1200">
                <a:effectLst/>
                <a:latin typeface="Times New Roman"/>
                <a:ea typeface="Times New Roman"/>
              </a:endParaRPr>
            </a:p>
          </p:txBody>
        </p:sp>
        <p:sp>
          <p:nvSpPr>
            <p:cNvPr id="14" name="Rounded Rectangle 13"/>
            <p:cNvSpPr/>
            <p:nvPr/>
          </p:nvSpPr>
          <p:spPr>
            <a:xfrm>
              <a:off x="2770800" y="1723050"/>
              <a:ext cx="2524125" cy="1138555"/>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457200" marR="0">
                <a:lnSpc>
                  <a:spcPct val="115000"/>
                </a:lnSpc>
                <a:spcBef>
                  <a:spcPts val="0"/>
                </a:spcBef>
                <a:spcAft>
                  <a:spcPts val="0"/>
                </a:spcAft>
              </a:pPr>
              <a:r>
                <a:rPr lang="en-US" sz="1100">
                  <a:effectLst/>
                  <a:latin typeface="Times New Roman"/>
                  <a:ea typeface="Times New Roman"/>
                </a:rPr>
                <a:t> </a:t>
              </a:r>
              <a:endParaRPr lang="en-US" sz="1200">
                <a:effectLst/>
                <a:latin typeface="Times New Roman"/>
                <a:ea typeface="Times New Roman"/>
              </a:endParaRPr>
            </a:p>
          </p:txBody>
        </p:sp>
        <p:sp>
          <p:nvSpPr>
            <p:cNvPr id="15" name="Rounded Rectangle 14"/>
            <p:cNvSpPr/>
            <p:nvPr/>
          </p:nvSpPr>
          <p:spPr>
            <a:xfrm>
              <a:off x="2676169" y="1636790"/>
              <a:ext cx="2524484" cy="1124925"/>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1100" b="1">
                  <a:effectLst/>
                  <a:ea typeface="Times New Roman"/>
                  <a:cs typeface="Times New Roman"/>
                </a:rPr>
                <a:t>TAXII Message Binding Specifications</a:t>
              </a:r>
              <a:endParaRPr lang="en-US" sz="1100">
                <a:effectLst/>
                <a:ea typeface="Times New Roman"/>
                <a:cs typeface="Times New Roman"/>
              </a:endParaRPr>
            </a:p>
            <a:p>
              <a:pPr marL="342900" marR="0" lvl="0" indent="-342900">
                <a:lnSpc>
                  <a:spcPct val="115000"/>
                </a:lnSpc>
                <a:spcBef>
                  <a:spcPts val="0"/>
                </a:spcBef>
                <a:spcAft>
                  <a:spcPts val="1000"/>
                </a:spcAft>
                <a:buFont typeface="Symbol"/>
                <a:buChar char=""/>
              </a:pPr>
              <a:r>
                <a:rPr lang="en-US" sz="1100">
                  <a:effectLst/>
                  <a:ea typeface="Calibri"/>
                  <a:cs typeface="Times New Roman"/>
                </a:rPr>
                <a:t>Define TAXII Message format bindings</a:t>
              </a:r>
              <a:endParaRPr lang="en-US" sz="1100">
                <a:effectLst/>
                <a:ea typeface="Times New Roman"/>
                <a:cs typeface="Times New Roman"/>
              </a:endParaRPr>
            </a:p>
          </p:txBody>
        </p:sp>
      </p:grpSp>
    </p:spTree>
    <p:extLst>
      <p:ext uri="{BB962C8B-B14F-4D97-AF65-F5344CB8AC3E}">
        <p14:creationId xmlns:p14="http://schemas.microsoft.com/office/powerpoint/2010/main" val="1367835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TAXII Website</a:t>
            </a:r>
          </a:p>
          <a:p>
            <a:pPr lvl="1"/>
            <a:r>
              <a:rPr lang="en-US" dirty="0" smtClean="0"/>
              <a:t>Contains official releases and other info</a:t>
            </a:r>
            <a:endParaRPr lang="en-US" dirty="0" smtClean="0">
              <a:hlinkClick r:id="rId2"/>
            </a:endParaRPr>
          </a:p>
          <a:p>
            <a:pPr lvl="1"/>
            <a:r>
              <a:rPr lang="en-US" dirty="0" smtClean="0">
                <a:hlinkClick r:id="rId2"/>
              </a:rPr>
              <a:t>http</a:t>
            </a:r>
            <a:r>
              <a:rPr lang="en-US" dirty="0">
                <a:hlinkClick r:id="rId2"/>
              </a:rPr>
              <a:t>://taxii.mitre.org</a:t>
            </a:r>
            <a:r>
              <a:rPr lang="en-US" dirty="0" smtClean="0">
                <a:hlinkClick r:id="rId2"/>
              </a:rPr>
              <a:t>/</a:t>
            </a:r>
            <a:endParaRPr lang="en-US" dirty="0" smtClean="0"/>
          </a:p>
          <a:p>
            <a:r>
              <a:rPr lang="en-US" dirty="0" smtClean="0"/>
              <a:t>Sign up for the TAXII Discussion and Announcement mailing lists</a:t>
            </a:r>
          </a:p>
          <a:p>
            <a:pPr lvl="1"/>
            <a:r>
              <a:rPr lang="en-US" dirty="0">
                <a:hlinkClick r:id="rId3"/>
              </a:rPr>
              <a:t>http://</a:t>
            </a:r>
            <a:r>
              <a:rPr lang="en-US" dirty="0" smtClean="0">
                <a:hlinkClick r:id="rId3"/>
              </a:rPr>
              <a:t>taxii.mitre.org/community/registration.html</a:t>
            </a:r>
            <a:endParaRPr lang="en-US" dirty="0" smtClean="0"/>
          </a:p>
          <a:p>
            <a:r>
              <a:rPr lang="en-US" dirty="0" smtClean="0"/>
              <a:t>Open issues can be discussed on </a:t>
            </a:r>
            <a:r>
              <a:rPr lang="en-US" dirty="0" err="1" smtClean="0"/>
              <a:t>GitHub</a:t>
            </a:r>
            <a:endParaRPr lang="en-US" dirty="0" smtClean="0"/>
          </a:p>
          <a:p>
            <a:pPr lvl="1"/>
            <a:r>
              <a:rPr lang="en-US" dirty="0">
                <a:hlinkClick r:id="rId4"/>
              </a:rPr>
              <a:t>https://</a:t>
            </a:r>
            <a:r>
              <a:rPr lang="en-US" dirty="0" smtClean="0">
                <a:hlinkClick r:id="rId4"/>
              </a:rPr>
              <a:t>github.com/TAXIIProject/TAXII-Specifications</a:t>
            </a:r>
            <a:endParaRPr lang="en-US" dirty="0" smtClean="0"/>
          </a:p>
          <a:p>
            <a:r>
              <a:rPr lang="en-US" dirty="0" smtClean="0"/>
              <a:t>TAXII-related software can be found on </a:t>
            </a:r>
            <a:r>
              <a:rPr lang="en-US" dirty="0" err="1" smtClean="0"/>
              <a:t>GitHub</a:t>
            </a:r>
            <a:endParaRPr lang="en-US" dirty="0" smtClean="0"/>
          </a:p>
          <a:p>
            <a:pPr lvl="1"/>
            <a:r>
              <a:rPr lang="en-US" dirty="0">
                <a:hlinkClick r:id="rId5"/>
              </a:rPr>
              <a:t>https://github.com/TAXIIProject</a:t>
            </a:r>
            <a:endParaRPr lang="en-US" dirty="0" smtClean="0"/>
          </a:p>
          <a:p>
            <a:r>
              <a:rPr lang="en-US" dirty="0" smtClean="0"/>
              <a:t>Related sites</a:t>
            </a:r>
          </a:p>
          <a:p>
            <a:pPr lvl="1"/>
            <a:r>
              <a:rPr lang="en-US" dirty="0" smtClean="0">
                <a:hlinkClick r:id="rId6"/>
              </a:rPr>
              <a:t>https</a:t>
            </a:r>
            <a:r>
              <a:rPr lang="en-US" dirty="0">
                <a:hlinkClick r:id="rId6"/>
              </a:rPr>
              <a:t>://stix.mitre.org</a:t>
            </a:r>
            <a:r>
              <a:rPr lang="en-US" dirty="0" smtClean="0">
                <a:hlinkClick r:id="rId6"/>
              </a:rPr>
              <a:t>/</a:t>
            </a:r>
            <a:endParaRPr lang="en-US" dirty="0" smtClean="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12</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For more information</a:t>
            </a:r>
            <a:endParaRPr lang="en-US" dirty="0"/>
          </a:p>
        </p:txBody>
      </p:sp>
    </p:spTree>
    <p:extLst>
      <p:ext uri="{BB962C8B-B14F-4D97-AF65-F5344CB8AC3E}">
        <p14:creationId xmlns:p14="http://schemas.microsoft.com/office/powerpoint/2010/main" val="1562877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13</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endParaRPr lang="en-US"/>
          </a:p>
        </p:txBody>
      </p:sp>
      <p:sp>
        <p:nvSpPr>
          <p:cNvPr id="5" name="Rectangle 4"/>
          <p:cNvSpPr/>
          <p:nvPr/>
        </p:nvSpPr>
        <p:spPr>
          <a:xfrm>
            <a:off x="600473" y="2967335"/>
            <a:ext cx="7943072" cy="1754326"/>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Additional TAXII Details</a:t>
            </a:r>
            <a:b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b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and Examples</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38654696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Hosted by data producers</a:t>
            </a:r>
          </a:p>
          <a:p>
            <a:r>
              <a:rPr lang="en-US" dirty="0" smtClean="0"/>
              <a:t>Receives queries about offered TAXII data feeds</a:t>
            </a:r>
          </a:p>
          <a:p>
            <a:pPr lvl="1"/>
            <a:r>
              <a:rPr lang="en-US" dirty="0" smtClean="0"/>
              <a:t>Provides feed names and descriptions</a:t>
            </a:r>
          </a:p>
          <a:p>
            <a:pPr lvl="1"/>
            <a:r>
              <a:rPr lang="en-US" dirty="0" smtClean="0"/>
              <a:t>How TAXII data feed content can be accessed (“pull” or indicate delivery protocols)</a:t>
            </a:r>
          </a:p>
          <a:p>
            <a:pPr lvl="1"/>
            <a:r>
              <a:rPr lang="en-US" dirty="0" smtClean="0"/>
              <a:t>Any other information about a TAXII data feed (e.g., membership requirements, payment requirements, etc.)</a:t>
            </a:r>
          </a:p>
          <a:p>
            <a:r>
              <a:rPr lang="en-US" dirty="0" smtClean="0"/>
              <a:t>Receives requests to manage TAXII data feed subscriptions</a:t>
            </a:r>
          </a:p>
          <a:p>
            <a:pPr lvl="1"/>
            <a:r>
              <a:rPr lang="en-US" dirty="0" smtClean="0"/>
              <a:t>Subscribe, unsubscribe, pause delivery, resume delivery, modify subscription, status query</a:t>
            </a:r>
          </a:p>
          <a:p>
            <a:pPr lvl="1"/>
            <a:r>
              <a:rPr lang="en-US" dirty="0" smtClean="0"/>
              <a:t>TAXII does not specify the process for deciding whether to allow the requested action to occur nor how the action manifests</a:t>
            </a:r>
          </a:p>
          <a:p>
            <a:r>
              <a:rPr lang="en-US" dirty="0" smtClean="0"/>
              <a:t>Note this just deals with arranging subscriptions, not actual data dissemination</a:t>
            </a:r>
          </a:p>
          <a:p>
            <a:pPr lvl="1"/>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14</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Feed Management Service</a:t>
            </a:r>
            <a:endParaRPr lang="en-US" dirty="0"/>
          </a:p>
        </p:txBody>
      </p:sp>
    </p:spTree>
    <p:extLst>
      <p:ext uri="{BB962C8B-B14F-4D97-AF65-F5344CB8AC3E}">
        <p14:creationId xmlns:p14="http://schemas.microsoft.com/office/powerpoint/2010/main" val="2227745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TAXII does not dictate how data producers store or organize their data… </a:t>
            </a:r>
          </a:p>
          <a:p>
            <a:pPr marL="287338" lvl="1" indent="0">
              <a:buNone/>
            </a:pPr>
            <a:r>
              <a:rPr lang="en-US" dirty="0"/>
              <a:t> </a:t>
            </a:r>
            <a:r>
              <a:rPr lang="en-US" b="1" dirty="0" smtClean="0"/>
              <a:t>…but TAXII requires some common handle for communication</a:t>
            </a:r>
          </a:p>
          <a:p>
            <a:r>
              <a:rPr lang="en-US" dirty="0" smtClean="0"/>
              <a:t>TAXII Data Feed – a producer-dictated organization of their data</a:t>
            </a:r>
          </a:p>
          <a:p>
            <a:pPr lvl="1"/>
            <a:r>
              <a:rPr lang="en-US" dirty="0" smtClean="0"/>
              <a:t>A given data record might exist in one or more TAXII data feeds</a:t>
            </a:r>
          </a:p>
          <a:p>
            <a:pPr lvl="1"/>
            <a:r>
              <a:rPr lang="en-US" dirty="0" smtClean="0"/>
              <a:t>Producers decide what data feeds represent. Examples:</a:t>
            </a:r>
          </a:p>
          <a:p>
            <a:pPr lvl="2"/>
            <a:r>
              <a:rPr lang="en-US" dirty="0" smtClean="0"/>
              <a:t>Topic – e.g., a feed for spear-phishing, a feed for botnets, etc.</a:t>
            </a:r>
          </a:p>
          <a:p>
            <a:pPr lvl="2"/>
            <a:r>
              <a:rPr lang="en-US" dirty="0" smtClean="0"/>
              <a:t>Subject – e.g., a feed for each identified STIX campaign</a:t>
            </a:r>
          </a:p>
          <a:p>
            <a:pPr lvl="2"/>
            <a:r>
              <a:rPr lang="en-US" dirty="0" smtClean="0"/>
              <a:t>Access – e.g., a feed for gold-level subscribers, a feed for silver-level, etc.</a:t>
            </a:r>
          </a:p>
          <a:p>
            <a:pPr lvl="2"/>
            <a:r>
              <a:rPr lang="en-US" dirty="0" smtClean="0"/>
              <a:t>Or producer might just have one feed with everything in it</a:t>
            </a:r>
            <a:endParaRPr lang="en-US" dirty="0"/>
          </a:p>
          <a:p>
            <a:r>
              <a:rPr lang="en-US" dirty="0" smtClean="0"/>
              <a:t>In TAXII, all solicited data distribution (push or pull) occurs relative to a TAXII Data Feed</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15</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Data Feeds</a:t>
            </a:r>
            <a:endParaRPr lang="en-US" dirty="0"/>
          </a:p>
        </p:txBody>
      </p:sp>
    </p:spTree>
    <p:extLst>
      <p:ext uri="{BB962C8B-B14F-4D97-AF65-F5344CB8AC3E}">
        <p14:creationId xmlns:p14="http://schemas.microsoft.com/office/powerpoint/2010/main" val="4229721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Inbox Service</a:t>
            </a:r>
          </a:p>
          <a:p>
            <a:pPr lvl="1"/>
            <a:r>
              <a:rPr lang="en-US" dirty="0" smtClean="0"/>
              <a:t>Hosted by consumers to receive pushed content</a:t>
            </a:r>
          </a:p>
          <a:p>
            <a:pPr lvl="1"/>
            <a:r>
              <a:rPr lang="en-US" dirty="0" smtClean="0"/>
              <a:t>Basically a listener for incoming content</a:t>
            </a:r>
          </a:p>
          <a:p>
            <a:r>
              <a:rPr lang="en-US" dirty="0" smtClean="0"/>
              <a:t>Poll Service</a:t>
            </a:r>
          </a:p>
          <a:p>
            <a:pPr lvl="1"/>
            <a:r>
              <a:rPr lang="en-US" dirty="0" smtClean="0"/>
              <a:t>Hosted by data producers</a:t>
            </a:r>
          </a:p>
          <a:p>
            <a:pPr lvl="1"/>
            <a:r>
              <a:rPr lang="en-US" dirty="0" smtClean="0"/>
              <a:t>Consumers request updates relative to a TAXII data feed</a:t>
            </a:r>
          </a:p>
          <a:p>
            <a:pPr lvl="1"/>
            <a:r>
              <a:rPr lang="en-US" dirty="0" smtClean="0"/>
              <a:t>To support this, TAXII requires all records within a TAXII data feed to be assigned a timestamp</a:t>
            </a:r>
          </a:p>
          <a:p>
            <a:pPr lvl="2"/>
            <a:r>
              <a:rPr lang="en-US" dirty="0" smtClean="0"/>
              <a:t>Data producers can decided the meaning, if any, of the timestamp</a:t>
            </a:r>
          </a:p>
          <a:p>
            <a:pPr lvl="2"/>
            <a:r>
              <a:rPr lang="en-US" dirty="0" smtClean="0"/>
              <a:t>Poll requests indicate a range of timestamps to collect</a:t>
            </a:r>
          </a:p>
          <a:p>
            <a:pPr lvl="2"/>
            <a:r>
              <a:rPr lang="en-US" dirty="0" smtClean="0"/>
              <a:t>Poll responses identify returned range – recipient can track to avoid re-requesting content</a:t>
            </a:r>
          </a:p>
          <a:p>
            <a:r>
              <a:rPr lang="en-US" dirty="0" smtClean="0"/>
              <a:t>Discovery Service</a:t>
            </a:r>
          </a:p>
          <a:p>
            <a:pPr lvl="1"/>
            <a:r>
              <a:rPr lang="en-US" dirty="0" smtClean="0"/>
              <a:t>Identify services and how to contact them</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16</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Inbox, Poll, and Discovery Services</a:t>
            </a:r>
            <a:endParaRPr lang="en-US" dirty="0"/>
          </a:p>
        </p:txBody>
      </p:sp>
    </p:spTree>
    <p:extLst>
      <p:ext uri="{BB962C8B-B14F-4D97-AF65-F5344CB8AC3E}">
        <p14:creationId xmlns:p14="http://schemas.microsoft.com/office/powerpoint/2010/main" val="35092242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17</a:t>
            </a:fld>
            <a:r>
              <a:rPr lang="en-US" smtClean="0"/>
              <a:t> </a:t>
            </a:r>
            <a:r>
              <a:rPr lang="en-US" smtClean="0">
                <a:solidFill>
                  <a:srgbClr val="C1CD23"/>
                </a:solidFill>
              </a:rPr>
              <a:t>|</a:t>
            </a:r>
            <a:endParaRPr lang="en-US">
              <a:solidFill>
                <a:srgbClr val="C1CD23"/>
              </a:solidFill>
            </a:endParaRPr>
          </a:p>
        </p:txBody>
      </p:sp>
      <p:sp>
        <p:nvSpPr>
          <p:cNvPr id="4" name="TextBox 3"/>
          <p:cNvSpPr txBox="1"/>
          <p:nvPr/>
        </p:nvSpPr>
        <p:spPr>
          <a:xfrm>
            <a:off x="1400175" y="2343150"/>
            <a:ext cx="1095375" cy="1438275"/>
          </a:xfrm>
          <a:prstGeom prst="rect">
            <a:avLst/>
          </a:prstGeom>
        </p:spPr>
        <p:txBody>
          <a:bodyPr vert="horz" wrap="square" lIns="91440" tIns="45720" rIns="91440" bIns="45720" rtlCol="0" anchor="b" anchorCtr="0">
            <a:normAutofit/>
          </a:bodyPr>
          <a:lstStyle/>
          <a:p>
            <a:endParaRPr lang="en-US" sz="3600" dirty="0" smtClean="0">
              <a:solidFill>
                <a:schemeClr val="tx2"/>
              </a:solidFill>
              <a:latin typeface="Helvetica LT Std" pitchFamily="34" charset="0"/>
              <a:ea typeface="Verdana" pitchFamily="34" charset="0"/>
              <a:cs typeface="Verdana" pitchFamily="34" charset="0"/>
            </a:endParaRPr>
          </a:p>
        </p:txBody>
      </p:sp>
      <p:sp>
        <p:nvSpPr>
          <p:cNvPr id="5" name="TextBox 4"/>
          <p:cNvSpPr txBox="1"/>
          <p:nvPr/>
        </p:nvSpPr>
        <p:spPr>
          <a:xfrm>
            <a:off x="1171575" y="2952749"/>
            <a:ext cx="7096125" cy="657225"/>
          </a:xfrm>
          <a:prstGeom prst="rect">
            <a:avLst/>
          </a:prstGeom>
        </p:spPr>
        <p:txBody>
          <a:bodyPr vert="horz" wrap="square" lIns="91440" tIns="45720" rIns="91440" bIns="45720" rtlCol="0" anchor="b" anchorCtr="0">
            <a:normAutofit fontScale="92500"/>
          </a:bodyPr>
          <a:lstStyle/>
          <a:p>
            <a:r>
              <a:rPr lang="en-US" sz="3600" b="1" dirty="0" smtClean="0">
                <a:solidFill>
                  <a:schemeClr val="tx2"/>
                </a:solidFill>
                <a:latin typeface="Helvetica LT Std" pitchFamily="34" charset="0"/>
                <a:ea typeface="Verdana" pitchFamily="34" charset="0"/>
                <a:cs typeface="Verdana" pitchFamily="34" charset="0"/>
              </a:rPr>
              <a:t>Source/Subscriber Walkthrough</a:t>
            </a:r>
          </a:p>
        </p:txBody>
      </p:sp>
    </p:spTree>
    <p:extLst>
      <p:ext uri="{BB962C8B-B14F-4D97-AF65-F5344CB8AC3E}">
        <p14:creationId xmlns:p14="http://schemas.microsoft.com/office/powerpoint/2010/main" val="23424050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possible way to use TAXII to implement Source/Subscriber</a:t>
            </a:r>
          </a:p>
          <a:p>
            <a:pPr lvl="1"/>
            <a:r>
              <a:rPr lang="en-US" dirty="0" smtClean="0"/>
              <a:t>Others may make different choices</a:t>
            </a:r>
          </a:p>
          <a:p>
            <a:pPr lvl="1"/>
            <a:endParaRPr lang="en-US" dirty="0" smtClean="0"/>
          </a:p>
          <a:p>
            <a:r>
              <a:rPr lang="en-US" dirty="0" smtClean="0"/>
              <a:t>Assume an existing sharing arrangement</a:t>
            </a:r>
          </a:p>
          <a:p>
            <a:pPr lvl="1"/>
            <a:r>
              <a:rPr lang="en-US" dirty="0" smtClean="0"/>
              <a:t>A vendor (the source) publishes threat alerts as information becomes known</a:t>
            </a:r>
          </a:p>
          <a:p>
            <a:pPr lvl="1"/>
            <a:r>
              <a:rPr lang="en-US" dirty="0" smtClean="0"/>
              <a:t>Customers (subscribers) can pay to receive these daily updates</a:t>
            </a:r>
          </a:p>
          <a:p>
            <a:pPr lvl="2"/>
            <a:r>
              <a:rPr lang="en-US" dirty="0" smtClean="0"/>
              <a:t>Multiple levels of access depending on contract costs</a:t>
            </a:r>
          </a:p>
          <a:p>
            <a:pPr lvl="1"/>
            <a:r>
              <a:rPr lang="en-US" dirty="0" smtClean="0"/>
              <a:t>Currently, customers log into the vendor web site to view updates</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18</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32676023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Vendor organizes data records into TAXII Data Feeds</a:t>
            </a:r>
          </a:p>
          <a:p>
            <a:pPr lvl="1"/>
            <a:r>
              <a:rPr lang="en-US" dirty="0" smtClean="0"/>
              <a:t>Decides on “contract level” for feeds</a:t>
            </a:r>
          </a:p>
          <a:p>
            <a:pPr lvl="2"/>
            <a:r>
              <a:rPr lang="en-US" dirty="0" smtClean="0"/>
              <a:t>Many records will be present in all feeds, but some fields may be stripped before dissemination</a:t>
            </a:r>
          </a:p>
          <a:p>
            <a:pPr lvl="1"/>
            <a:r>
              <a:rPr lang="en-US" dirty="0" smtClean="0"/>
              <a:t>Access to a feed contingent upon the purchasing of a contract</a:t>
            </a:r>
          </a:p>
          <a:p>
            <a:r>
              <a:rPr lang="en-US" dirty="0" smtClean="0"/>
              <a:t>Vendor labels all data within each TAXII Data Feed with a timestamp</a:t>
            </a:r>
          </a:p>
          <a:p>
            <a:pPr lvl="1"/>
            <a:r>
              <a:rPr lang="en-US" dirty="0" smtClean="0"/>
              <a:t>Decides to use the time of posting as that timestamp</a:t>
            </a:r>
          </a:p>
          <a:p>
            <a:pPr lvl="2"/>
            <a:r>
              <a:rPr lang="en-US" dirty="0" smtClean="0"/>
              <a:t>More than one data record may have the same timestamp – not a problem</a:t>
            </a:r>
          </a:p>
          <a:p>
            <a:pPr lvl="2"/>
            <a:r>
              <a:rPr lang="en-US" dirty="0" smtClean="0"/>
              <a:t>A single record could have the same timestamp in all data feeds – not a requirement</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19</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1: Source Organizes its Data</a:t>
            </a:r>
            <a:endParaRPr lang="en-US" dirty="0"/>
          </a:p>
        </p:txBody>
      </p:sp>
    </p:spTree>
    <p:extLst>
      <p:ext uri="{BB962C8B-B14F-4D97-AF65-F5344CB8AC3E}">
        <p14:creationId xmlns:p14="http://schemas.microsoft.com/office/powerpoint/2010/main" val="3712685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2516" y="274638"/>
            <a:ext cx="8229600" cy="868362"/>
          </a:xfrm>
        </p:spPr>
        <p:txBody>
          <a:bodyPr>
            <a:noAutofit/>
          </a:bodyPr>
          <a:lstStyle/>
          <a:p>
            <a:pPr>
              <a:spcBef>
                <a:spcPts val="0"/>
              </a:spcBef>
            </a:pPr>
            <a:r>
              <a:rPr lang="en-US" dirty="0" smtClean="0"/>
              <a:t>What is TAXII?</a:t>
            </a:r>
            <a:endParaRPr lang="en-US" dirty="0"/>
          </a:p>
        </p:txBody>
      </p:sp>
      <p:sp>
        <p:nvSpPr>
          <p:cNvPr id="5" name="Content Placeholder 4"/>
          <p:cNvSpPr>
            <a:spLocks noGrp="1"/>
          </p:cNvSpPr>
          <p:nvPr>
            <p:ph idx="1"/>
          </p:nvPr>
        </p:nvSpPr>
        <p:spPr>
          <a:xfrm>
            <a:off x="515259" y="1447799"/>
            <a:ext cx="8274780" cy="5105401"/>
          </a:xfrm>
        </p:spPr>
        <p:txBody>
          <a:bodyPr>
            <a:normAutofit/>
          </a:bodyPr>
          <a:lstStyle/>
          <a:p>
            <a:r>
              <a:rPr lang="en-US" u="sng" dirty="0" smtClean="0"/>
              <a:t>T</a:t>
            </a:r>
            <a:r>
              <a:rPr lang="en-US" dirty="0" smtClean="0"/>
              <a:t>rusted </a:t>
            </a:r>
            <a:r>
              <a:rPr lang="en-US" u="sng" dirty="0"/>
              <a:t>A</a:t>
            </a:r>
            <a:r>
              <a:rPr lang="en-US" dirty="0"/>
              <a:t>utomated </a:t>
            </a:r>
            <a:r>
              <a:rPr lang="en-US" dirty="0" err="1"/>
              <a:t>e</a:t>
            </a:r>
            <a:r>
              <a:rPr lang="en-US" u="sng" dirty="0" err="1"/>
              <a:t>X</a:t>
            </a:r>
            <a:r>
              <a:rPr lang="en-US" dirty="0" err="1"/>
              <a:t>change</a:t>
            </a:r>
            <a:r>
              <a:rPr lang="en-US" dirty="0"/>
              <a:t> of </a:t>
            </a:r>
            <a:r>
              <a:rPr lang="en-US" u="sng" dirty="0" smtClean="0"/>
              <a:t>I</a:t>
            </a:r>
            <a:r>
              <a:rPr lang="en-US" dirty="0" smtClean="0"/>
              <a:t>ndicator </a:t>
            </a:r>
            <a:r>
              <a:rPr lang="en-US" u="sng" dirty="0" smtClean="0"/>
              <a:t>I</a:t>
            </a:r>
            <a:r>
              <a:rPr lang="en-US" dirty="0" smtClean="0"/>
              <a:t>nformation</a:t>
            </a:r>
          </a:p>
          <a:p>
            <a:r>
              <a:rPr lang="en-US" dirty="0" smtClean="0"/>
              <a:t>Defines a set of services and message exchanges for exchanging cyber threat information</a:t>
            </a:r>
          </a:p>
          <a:p>
            <a:pPr lvl="1"/>
            <a:r>
              <a:rPr lang="en-US" dirty="0"/>
              <a:t>led by DHS</a:t>
            </a:r>
          </a:p>
          <a:p>
            <a:pPr lvl="1"/>
            <a:r>
              <a:rPr lang="en-US" dirty="0"/>
              <a:t>managed by </a:t>
            </a:r>
            <a:r>
              <a:rPr lang="en-US" dirty="0" smtClean="0"/>
              <a:t>MITRE</a:t>
            </a:r>
          </a:p>
          <a:p>
            <a:r>
              <a:rPr lang="en-US" dirty="0" smtClean="0"/>
              <a:t>TAXII is NOT</a:t>
            </a:r>
          </a:p>
          <a:p>
            <a:pPr lvl="1"/>
            <a:r>
              <a:rPr lang="en-US" dirty="0" smtClean="0"/>
              <a:t>A specific sharing initiative </a:t>
            </a:r>
          </a:p>
          <a:p>
            <a:pPr lvl="2"/>
            <a:r>
              <a:rPr lang="en-US" dirty="0" smtClean="0"/>
              <a:t>but sharing initiatives can use it</a:t>
            </a:r>
          </a:p>
          <a:p>
            <a:pPr lvl="1"/>
            <a:r>
              <a:rPr lang="en-US" dirty="0" smtClean="0"/>
              <a:t>A specific tool </a:t>
            </a:r>
          </a:p>
          <a:p>
            <a:pPr lvl="2"/>
            <a:r>
              <a:rPr lang="en-US" dirty="0" smtClean="0"/>
              <a:t>but tools can use it to share information</a:t>
            </a:r>
          </a:p>
          <a:p>
            <a:pPr lvl="1"/>
            <a:r>
              <a:rPr lang="en-US" dirty="0" smtClean="0"/>
              <a:t>Mandate particular trust agreements or sharing</a:t>
            </a:r>
          </a:p>
          <a:p>
            <a:pPr lvl="2"/>
            <a:r>
              <a:rPr lang="en-US" dirty="0" smtClean="0"/>
              <a:t>instead, use it to share what </a:t>
            </a:r>
            <a:r>
              <a:rPr lang="en-US" i="1" dirty="0" smtClean="0"/>
              <a:t>you</a:t>
            </a:r>
            <a:r>
              <a:rPr lang="en-US" dirty="0" smtClean="0"/>
              <a:t> want with the parties </a:t>
            </a:r>
            <a:r>
              <a:rPr lang="en-US" i="1" dirty="0" smtClean="0"/>
              <a:t>you</a:t>
            </a:r>
            <a:r>
              <a:rPr lang="en-US" dirty="0" smtClean="0"/>
              <a:t> choose</a:t>
            </a:r>
            <a:endParaRPr lang="en-US" dirty="0"/>
          </a:p>
        </p:txBody>
      </p:sp>
      <p:sp>
        <p:nvSpPr>
          <p:cNvPr id="7" name="Slide Number Placeholder 6"/>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a:t>
            </a:fld>
            <a:r>
              <a:rPr lang="en-US" smtClean="0"/>
              <a:t> </a:t>
            </a:r>
            <a:r>
              <a:rPr lang="en-US" smtClean="0">
                <a:solidFill>
                  <a:srgbClr val="C1CD23"/>
                </a:solidFill>
              </a:rPr>
              <a:t>|</a:t>
            </a:r>
            <a:endParaRPr lang="en-US">
              <a:solidFill>
                <a:srgbClr val="C1CD23"/>
              </a:solidFill>
            </a:endParaRPr>
          </a:p>
        </p:txBody>
      </p:sp>
    </p:spTree>
    <p:extLst>
      <p:ext uri="{BB962C8B-B14F-4D97-AF65-F5344CB8AC3E}">
        <p14:creationId xmlns:p14="http://schemas.microsoft.com/office/powerpoint/2010/main" val="13992268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9106" y="1447799"/>
            <a:ext cx="8123009" cy="5191125"/>
          </a:xfrm>
        </p:spPr>
        <p:txBody>
          <a:bodyPr>
            <a:normAutofit lnSpcReduction="10000"/>
          </a:bodyPr>
          <a:lstStyle/>
          <a:p>
            <a:r>
              <a:rPr lang="en-US" dirty="0" smtClean="0"/>
              <a:t>Decides to implement a Feed Management Service</a:t>
            </a:r>
          </a:p>
          <a:p>
            <a:pPr lvl="1"/>
            <a:r>
              <a:rPr lang="en-US" dirty="0" smtClean="0"/>
              <a:t>Feed Information Requests</a:t>
            </a:r>
          </a:p>
          <a:p>
            <a:pPr lvl="2"/>
            <a:r>
              <a:rPr lang="en-US" dirty="0" smtClean="0"/>
              <a:t>Lists available feeds</a:t>
            </a:r>
          </a:p>
          <a:p>
            <a:pPr lvl="2"/>
            <a:r>
              <a:rPr lang="en-US" dirty="0" smtClean="0"/>
              <a:t>Explain what information is provided via each feed (i.e., contract levels)</a:t>
            </a:r>
          </a:p>
          <a:p>
            <a:pPr lvl="2"/>
            <a:r>
              <a:rPr lang="en-US" dirty="0" smtClean="0"/>
              <a:t>Reference to site where one can purchase necessary contracts</a:t>
            </a:r>
          </a:p>
          <a:p>
            <a:pPr lvl="1"/>
            <a:r>
              <a:rPr lang="en-US" dirty="0" smtClean="0"/>
              <a:t>Feed Management Requests</a:t>
            </a:r>
          </a:p>
          <a:p>
            <a:pPr lvl="2"/>
            <a:r>
              <a:rPr lang="en-US" dirty="0" smtClean="0"/>
              <a:t>Forward management requests to back-end for comparison to purchased contracts</a:t>
            </a:r>
          </a:p>
          <a:p>
            <a:r>
              <a:rPr lang="en-US" dirty="0" smtClean="0"/>
              <a:t>Decides to implement a Poll Service</a:t>
            </a:r>
          </a:p>
          <a:p>
            <a:pPr lvl="1"/>
            <a:r>
              <a:rPr lang="en-US" dirty="0" smtClean="0"/>
              <a:t>Give customers the option to pull content from a feed</a:t>
            </a:r>
          </a:p>
          <a:p>
            <a:r>
              <a:rPr lang="en-US" dirty="0" smtClean="0"/>
              <a:t>Decides to interface with Customers’ Inbox Services</a:t>
            </a:r>
          </a:p>
          <a:p>
            <a:pPr lvl="1"/>
            <a:r>
              <a:rPr lang="en-US" dirty="0" smtClean="0"/>
              <a:t>Support pushing content to customer Inbox Services</a:t>
            </a:r>
          </a:p>
          <a:p>
            <a:r>
              <a:rPr lang="en-US" dirty="0" smtClean="0"/>
              <a:t>Decides NOT to implement a Discovery Service</a:t>
            </a:r>
          </a:p>
          <a:p>
            <a:pPr lvl="1"/>
            <a:r>
              <a:rPr lang="en-US" dirty="0" smtClean="0"/>
              <a:t>Vendor decides to continue publishing this information using HTML</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20</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2a: Source Implements TAXII Services</a:t>
            </a:r>
            <a:endParaRPr lang="en-US" dirty="0"/>
          </a:p>
        </p:txBody>
      </p:sp>
      <p:sp>
        <p:nvSpPr>
          <p:cNvPr id="6" name="Right Brace 5"/>
          <p:cNvSpPr/>
          <p:nvPr/>
        </p:nvSpPr>
        <p:spPr>
          <a:xfrm>
            <a:off x="7258049" y="4133850"/>
            <a:ext cx="466725" cy="1276350"/>
          </a:xfrm>
          <a:prstGeom prst="rightBrace">
            <a:avLst>
              <a:gd name="adj1" fmla="val 16228"/>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7648574" y="4143375"/>
            <a:ext cx="1371600" cy="1190625"/>
          </a:xfrm>
          <a:prstGeom prst="rect">
            <a:avLst/>
          </a:prstGeom>
        </p:spPr>
        <p:txBody>
          <a:bodyPr vert="horz" wrap="square" lIns="91440" tIns="45720" rIns="91440" bIns="45720" rtlCol="0" anchor="ctr" anchorCtr="1">
            <a:normAutofit fontScale="77500" lnSpcReduction="20000"/>
          </a:bodyPr>
          <a:lstStyle/>
          <a:p>
            <a:pPr algn="ctr"/>
            <a:r>
              <a:rPr lang="en-US" sz="2800" dirty="0" smtClean="0">
                <a:solidFill>
                  <a:schemeClr val="tx2"/>
                </a:solidFill>
                <a:latin typeface="Helvetica LT Std" pitchFamily="34" charset="0"/>
                <a:ea typeface="Verdana" pitchFamily="34" charset="0"/>
                <a:cs typeface="Verdana" pitchFamily="34" charset="0"/>
              </a:rPr>
              <a:t>MUST do at least one</a:t>
            </a:r>
          </a:p>
        </p:txBody>
      </p:sp>
    </p:spTree>
    <p:extLst>
      <p:ext uri="{BB962C8B-B14F-4D97-AF65-F5344CB8AC3E}">
        <p14:creationId xmlns:p14="http://schemas.microsoft.com/office/powerpoint/2010/main" val="8905561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May implement an Inbox Service</a:t>
            </a:r>
          </a:p>
          <a:p>
            <a:pPr lvl="1"/>
            <a:r>
              <a:rPr lang="en-US" dirty="0" smtClean="0"/>
              <a:t>If customer wishes have updates pushed, must implement Inbox</a:t>
            </a:r>
          </a:p>
          <a:p>
            <a:pPr lvl="1"/>
            <a:r>
              <a:rPr lang="en-US" dirty="0" smtClean="0"/>
              <a:t>Inbox listens to appropriate port for connections</a:t>
            </a:r>
          </a:p>
          <a:p>
            <a:pPr lvl="2"/>
            <a:r>
              <a:rPr lang="en-US" dirty="0" smtClean="0"/>
              <a:t>In TAXII 1.0, this would be a (truncated) HTTP server</a:t>
            </a:r>
          </a:p>
          <a:p>
            <a:pPr lvl="1"/>
            <a:r>
              <a:rPr lang="en-US" dirty="0" smtClean="0"/>
              <a:t>May avoid implementing if all content to be pulled via Poll Service</a:t>
            </a:r>
          </a:p>
          <a:p>
            <a:r>
              <a:rPr lang="en-US" dirty="0" smtClean="0"/>
              <a:t>Subscribers may interface with the Vendor’s TAXII Poll Service for pull messaging</a:t>
            </a:r>
          </a:p>
          <a:p>
            <a:r>
              <a:rPr lang="en-US" dirty="0" smtClean="0"/>
              <a:t>For this design, subscribers must interface with the Vendor’s TAXII Feed Management Service</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21</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2b: Subscriber Implements TAXII Service</a:t>
            </a:r>
            <a:endParaRPr lang="en-US" dirty="0"/>
          </a:p>
        </p:txBody>
      </p:sp>
    </p:spTree>
    <p:extLst>
      <p:ext uri="{BB962C8B-B14F-4D97-AF65-F5344CB8AC3E}">
        <p14:creationId xmlns:p14="http://schemas.microsoft.com/office/powerpoint/2010/main" val="25995796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p:txBody>
          <a:bodyPr>
            <a:normAutofit lnSpcReduction="10000"/>
          </a:bodyPr>
          <a:lstStyle/>
          <a:p>
            <a:r>
              <a:rPr lang="en-US" dirty="0" smtClean="0"/>
              <a:t>Customer contacts vendor Feed Management Service to get list of feeds</a:t>
            </a:r>
          </a:p>
          <a:p>
            <a:endParaRPr lang="en-US" dirty="0" smtClean="0"/>
          </a:p>
          <a:p>
            <a:r>
              <a:rPr lang="en-US" dirty="0" smtClean="0"/>
              <a:t>Customer purchases a contract via Vendor web site</a:t>
            </a:r>
          </a:p>
          <a:p>
            <a:pPr lvl="1"/>
            <a:r>
              <a:rPr lang="en-US" dirty="0" smtClean="0"/>
              <a:t>Also establishes authentication credentials</a:t>
            </a:r>
          </a:p>
          <a:p>
            <a:endParaRPr lang="en-US" dirty="0" smtClean="0"/>
          </a:p>
          <a:p>
            <a:r>
              <a:rPr lang="en-US" dirty="0" smtClean="0"/>
              <a:t>Customer contacts vendor Feed Management Service to establish subscription</a:t>
            </a:r>
          </a:p>
          <a:p>
            <a:pPr lvl="1"/>
            <a:r>
              <a:rPr lang="en-US" dirty="0" smtClean="0"/>
              <a:t>Request verified before acceptance</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22</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3: Establish Sharing Relationships</a:t>
            </a:r>
            <a:endParaRPr lang="en-US" dirty="0"/>
          </a:p>
        </p:txBody>
      </p:sp>
      <p:sp>
        <p:nvSpPr>
          <p:cNvPr id="8" name="Rounded Rectangle 7"/>
          <p:cNvSpPr/>
          <p:nvPr/>
        </p:nvSpPr>
        <p:spPr>
          <a:xfrm>
            <a:off x="4781550" y="1543050"/>
            <a:ext cx="1409699" cy="4219575"/>
          </a:xfrm>
          <a:prstGeom prst="roundRect">
            <a:avLst/>
          </a:prstGeom>
          <a:solidFill>
            <a:schemeClr val="accent3">
              <a:lumMod val="40000"/>
              <a:lumOff val="6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Customer</a:t>
            </a:r>
            <a:endParaRPr lang="en-US" sz="1400" dirty="0">
              <a:solidFill>
                <a:schemeClr val="tx1"/>
              </a:solidFill>
            </a:endParaRPr>
          </a:p>
        </p:txBody>
      </p:sp>
      <p:sp>
        <p:nvSpPr>
          <p:cNvPr id="9" name="Rounded Rectangle 8"/>
          <p:cNvSpPr/>
          <p:nvPr/>
        </p:nvSpPr>
        <p:spPr>
          <a:xfrm>
            <a:off x="7429498" y="1533525"/>
            <a:ext cx="1333501" cy="4219575"/>
          </a:xfrm>
          <a:prstGeom prst="roundRect">
            <a:avLst/>
          </a:prstGeom>
          <a:solidFill>
            <a:schemeClr val="accent4">
              <a:lumMod val="20000"/>
              <a:lumOff val="8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400" dirty="0" smtClean="0">
                <a:solidFill>
                  <a:schemeClr val="tx1"/>
                </a:solidFill>
              </a:rPr>
              <a:t>Vendor TAXII Feed Management Service</a:t>
            </a:r>
            <a:endParaRPr lang="en-US" sz="1400" dirty="0">
              <a:solidFill>
                <a:schemeClr val="tx1"/>
              </a:solidFill>
            </a:endParaRPr>
          </a:p>
        </p:txBody>
      </p:sp>
      <p:cxnSp>
        <p:nvCxnSpPr>
          <p:cNvPr id="11" name="Straight Arrow Connector 10"/>
          <p:cNvCxnSpPr/>
          <p:nvPr/>
        </p:nvCxnSpPr>
        <p:spPr>
          <a:xfrm flipH="1">
            <a:off x="6191248" y="2228850"/>
            <a:ext cx="1238249"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6191249" y="5143500"/>
            <a:ext cx="1238249"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191248" y="4781550"/>
            <a:ext cx="1238250" cy="1"/>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191248" y="1857375"/>
            <a:ext cx="1238250" cy="1"/>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115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righ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Effect transition="in" filter="fade">
                                      <p:cBhvr>
                                        <p:cTn id="20" dur="500"/>
                                        <p:tgtEl>
                                          <p:spTgt spid="6">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fade">
                                      <p:cBhvr>
                                        <p:cTn id="23" dur="500"/>
                                        <p:tgtEl>
                                          <p:spTgt spid="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Effect transition="in" filter="fade">
                                      <p:cBhvr>
                                        <p:cTn id="28" dur="500"/>
                                        <p:tgtEl>
                                          <p:spTgt spid="6">
                                            <p:txEl>
                                              <p:pRg st="5" end="5"/>
                                            </p:txEl>
                                          </p:spTgt>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par>
                          <p:cTn id="38" fill="hold">
                            <p:stCondLst>
                              <p:cond delay="500"/>
                            </p:stCondLst>
                            <p:childTnLst>
                              <p:par>
                                <p:cTn id="39" presetID="22" presetClass="entr" presetSubtype="2" fill="hold" nodeType="after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right)">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endParaRPr lang="en-US" dirty="0" smtClean="0"/>
          </a:p>
          <a:p>
            <a:r>
              <a:rPr lang="en-US" dirty="0" smtClean="0"/>
              <a:t>Content pushed to Customer’s Inbox Service</a:t>
            </a:r>
          </a:p>
          <a:p>
            <a:endParaRPr lang="en-US" dirty="0"/>
          </a:p>
          <a:p>
            <a:endParaRPr lang="en-US" dirty="0" smtClean="0"/>
          </a:p>
          <a:p>
            <a:endParaRPr lang="en-US" dirty="0"/>
          </a:p>
          <a:p>
            <a:endParaRPr lang="en-US" dirty="0" smtClean="0"/>
          </a:p>
          <a:p>
            <a:r>
              <a:rPr lang="en-US" dirty="0" smtClean="0"/>
              <a:t>Customer pulls from Vendor’s Poll Service</a:t>
            </a:r>
          </a:p>
          <a:p>
            <a:pPr lvl="1"/>
            <a:r>
              <a:rPr lang="en-US" dirty="0" smtClean="0"/>
              <a:t>Request verified before being fulfilled </a:t>
            </a:r>
            <a:endParaRPr lang="en-US" dirty="0"/>
          </a:p>
        </p:txBody>
      </p:sp>
      <p:sp>
        <p:nvSpPr>
          <p:cNvPr id="4" name="Slide Number Placeholder 3"/>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23</a:t>
            </a:fld>
            <a:r>
              <a:rPr lang="en-US" smtClean="0"/>
              <a:t> </a:t>
            </a:r>
            <a:r>
              <a:rPr lang="en-US" smtClean="0">
                <a:solidFill>
                  <a:srgbClr val="C1CD23"/>
                </a:solidFill>
              </a:rPr>
              <a:t>|</a:t>
            </a:r>
            <a:endParaRPr lang="en-US">
              <a:solidFill>
                <a:srgbClr val="C1CD23"/>
              </a:solidFill>
            </a:endParaRPr>
          </a:p>
        </p:txBody>
      </p:sp>
      <p:sp>
        <p:nvSpPr>
          <p:cNvPr id="5" name="Title 4"/>
          <p:cNvSpPr>
            <a:spLocks noGrp="1"/>
          </p:cNvSpPr>
          <p:nvPr>
            <p:ph type="title"/>
          </p:nvPr>
        </p:nvSpPr>
        <p:spPr/>
        <p:txBody>
          <a:bodyPr/>
          <a:lstStyle/>
          <a:p>
            <a:r>
              <a:rPr lang="en-US" dirty="0" smtClean="0"/>
              <a:t>Step 4: Share</a:t>
            </a:r>
            <a:endParaRPr lang="en-US" dirty="0"/>
          </a:p>
        </p:txBody>
      </p:sp>
      <p:sp>
        <p:nvSpPr>
          <p:cNvPr id="7" name="Rounded Rectangle 6"/>
          <p:cNvSpPr/>
          <p:nvPr/>
        </p:nvSpPr>
        <p:spPr>
          <a:xfrm>
            <a:off x="4857748" y="3838575"/>
            <a:ext cx="1333501" cy="1924050"/>
          </a:xfrm>
          <a:prstGeom prst="roundRect">
            <a:avLst/>
          </a:prstGeom>
          <a:solidFill>
            <a:schemeClr val="accent3">
              <a:lumMod val="40000"/>
              <a:lumOff val="6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Customer</a:t>
            </a:r>
            <a:endParaRPr lang="en-US" sz="1400" dirty="0">
              <a:solidFill>
                <a:schemeClr val="tx1"/>
              </a:solidFill>
            </a:endParaRPr>
          </a:p>
        </p:txBody>
      </p:sp>
      <p:sp>
        <p:nvSpPr>
          <p:cNvPr id="8" name="Rounded Rectangle 7"/>
          <p:cNvSpPr/>
          <p:nvPr/>
        </p:nvSpPr>
        <p:spPr>
          <a:xfrm>
            <a:off x="7429498" y="3838575"/>
            <a:ext cx="1333501" cy="1914525"/>
          </a:xfrm>
          <a:prstGeom prst="roundRect">
            <a:avLst/>
          </a:prstGeom>
          <a:solidFill>
            <a:schemeClr val="accent4">
              <a:lumMod val="20000"/>
              <a:lumOff val="8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400" dirty="0" smtClean="0">
                <a:solidFill>
                  <a:schemeClr val="tx1"/>
                </a:solidFill>
              </a:rPr>
              <a:t>Vendor Poll Service</a:t>
            </a:r>
            <a:endParaRPr lang="en-US" sz="1400" dirty="0">
              <a:solidFill>
                <a:schemeClr val="tx1"/>
              </a:solidFill>
            </a:endParaRPr>
          </a:p>
        </p:txBody>
      </p:sp>
      <p:cxnSp>
        <p:nvCxnSpPr>
          <p:cNvPr id="9" name="Straight Arrow Connector 8"/>
          <p:cNvCxnSpPr/>
          <p:nvPr/>
        </p:nvCxnSpPr>
        <p:spPr>
          <a:xfrm flipH="1">
            <a:off x="6191248" y="2228850"/>
            <a:ext cx="1238249"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191249" y="5143500"/>
            <a:ext cx="1238249"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191247" y="4476750"/>
            <a:ext cx="1238250" cy="1"/>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857748" y="1352550"/>
            <a:ext cx="1333501" cy="1924050"/>
          </a:xfrm>
          <a:prstGeom prst="roundRect">
            <a:avLst/>
          </a:prstGeom>
          <a:solidFill>
            <a:schemeClr val="accent3">
              <a:lumMod val="40000"/>
              <a:lumOff val="6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Customer Inbox Service</a:t>
            </a:r>
            <a:endParaRPr lang="en-US" sz="1400" dirty="0">
              <a:solidFill>
                <a:schemeClr val="tx1"/>
              </a:solidFill>
            </a:endParaRPr>
          </a:p>
        </p:txBody>
      </p:sp>
      <p:sp>
        <p:nvSpPr>
          <p:cNvPr id="14" name="Rounded Rectangle 13"/>
          <p:cNvSpPr/>
          <p:nvPr/>
        </p:nvSpPr>
        <p:spPr>
          <a:xfrm>
            <a:off x="7429498" y="1352550"/>
            <a:ext cx="1333501" cy="1914525"/>
          </a:xfrm>
          <a:prstGeom prst="roundRect">
            <a:avLst/>
          </a:prstGeom>
          <a:solidFill>
            <a:schemeClr val="accent4">
              <a:lumMod val="20000"/>
              <a:lumOff val="80000"/>
            </a:schemeClr>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1400" dirty="0" smtClean="0">
                <a:solidFill>
                  <a:schemeClr val="tx1"/>
                </a:solidFill>
              </a:rPr>
              <a:t>Vendor</a:t>
            </a:r>
            <a:endParaRPr lang="en-US" sz="1400" dirty="0">
              <a:solidFill>
                <a:schemeClr val="tx1"/>
              </a:solidFill>
            </a:endParaRPr>
          </a:p>
        </p:txBody>
      </p:sp>
    </p:spTree>
    <p:extLst>
      <p:ext uri="{BB962C8B-B14F-4D97-AF65-F5344CB8AC3E}">
        <p14:creationId xmlns:p14="http://schemas.microsoft.com/office/powerpoint/2010/main" val="261165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right)">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Effect transition="in" filter="fade">
                                      <p:cBhvr>
                                        <p:cTn id="25" dur="500"/>
                                        <p:tgtEl>
                                          <p:spTgt spid="2">
                                            <p:txEl>
                                              <p:pRg st="7" end="7"/>
                                            </p:txEl>
                                          </p:spTgt>
                                        </p:tgtEl>
                                      </p:cBhvr>
                                    </p:animEffect>
                                  </p:childTnLst>
                                </p:cTn>
                              </p:par>
                            </p:childTnLst>
                          </p:cTn>
                        </p:par>
                        <p:par>
                          <p:cTn id="26" fill="hold">
                            <p:stCondLst>
                              <p:cond delay="500"/>
                            </p:stCondLst>
                            <p:childTnLst>
                              <p:par>
                                <p:cTn id="27" presetID="22" presetClass="entr" presetSubtype="2"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right)">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24</a:t>
            </a:fld>
            <a:r>
              <a:rPr lang="en-US" smtClean="0"/>
              <a:t> </a:t>
            </a:r>
            <a:r>
              <a:rPr lang="en-US" smtClean="0">
                <a:solidFill>
                  <a:srgbClr val="C1CD23"/>
                </a:solidFill>
              </a:rPr>
              <a:t>|</a:t>
            </a:r>
            <a:endParaRPr lang="en-US">
              <a:solidFill>
                <a:srgbClr val="C1CD23"/>
              </a:solidFill>
            </a:endParaRPr>
          </a:p>
        </p:txBody>
      </p:sp>
      <p:sp>
        <p:nvSpPr>
          <p:cNvPr id="4" name="TextBox 3"/>
          <p:cNvSpPr txBox="1"/>
          <p:nvPr/>
        </p:nvSpPr>
        <p:spPr>
          <a:xfrm>
            <a:off x="1400175" y="2343150"/>
            <a:ext cx="1095375" cy="1438275"/>
          </a:xfrm>
          <a:prstGeom prst="rect">
            <a:avLst/>
          </a:prstGeom>
        </p:spPr>
        <p:txBody>
          <a:bodyPr vert="horz" wrap="square" lIns="91440" tIns="45720" rIns="91440" bIns="45720" rtlCol="0" anchor="b" anchorCtr="0">
            <a:normAutofit/>
          </a:bodyPr>
          <a:lstStyle/>
          <a:p>
            <a:endParaRPr lang="en-US" sz="3600" dirty="0" smtClean="0">
              <a:solidFill>
                <a:schemeClr val="tx2"/>
              </a:solidFill>
              <a:latin typeface="Helvetica LT Std" pitchFamily="34" charset="0"/>
              <a:ea typeface="Verdana" pitchFamily="34" charset="0"/>
              <a:cs typeface="Verdana" pitchFamily="34" charset="0"/>
            </a:endParaRPr>
          </a:p>
        </p:txBody>
      </p:sp>
      <p:sp>
        <p:nvSpPr>
          <p:cNvPr id="5" name="TextBox 4"/>
          <p:cNvSpPr txBox="1"/>
          <p:nvPr/>
        </p:nvSpPr>
        <p:spPr>
          <a:xfrm>
            <a:off x="1171575" y="2952749"/>
            <a:ext cx="7096125" cy="657225"/>
          </a:xfrm>
          <a:prstGeom prst="rect">
            <a:avLst/>
          </a:prstGeom>
        </p:spPr>
        <p:txBody>
          <a:bodyPr vert="horz" wrap="square" lIns="91440" tIns="45720" rIns="91440" bIns="45720" rtlCol="0" anchor="b" anchorCtr="0">
            <a:normAutofit/>
          </a:bodyPr>
          <a:lstStyle/>
          <a:p>
            <a:r>
              <a:rPr lang="en-US" sz="3600" b="1" dirty="0" smtClean="0">
                <a:solidFill>
                  <a:schemeClr val="tx2"/>
                </a:solidFill>
                <a:latin typeface="Helvetica LT Std" pitchFamily="34" charset="0"/>
                <a:ea typeface="Verdana" pitchFamily="34" charset="0"/>
                <a:cs typeface="Verdana" pitchFamily="34" charset="0"/>
              </a:rPr>
              <a:t>Hub and Spoke Walkthrough</a:t>
            </a:r>
          </a:p>
        </p:txBody>
      </p:sp>
    </p:spTree>
    <p:extLst>
      <p:ext uri="{BB962C8B-B14F-4D97-AF65-F5344CB8AC3E}">
        <p14:creationId xmlns:p14="http://schemas.microsoft.com/office/powerpoint/2010/main" val="32901428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possible way to use TAXII to implement Hub and Spoke</a:t>
            </a:r>
          </a:p>
          <a:p>
            <a:pPr lvl="1"/>
            <a:r>
              <a:rPr lang="en-US" dirty="0" smtClean="0"/>
              <a:t>Others may make different choices</a:t>
            </a:r>
          </a:p>
          <a:p>
            <a:pPr lvl="1"/>
            <a:endParaRPr lang="en-US" dirty="0" smtClean="0"/>
          </a:p>
          <a:p>
            <a:r>
              <a:rPr lang="en-US" dirty="0" smtClean="0"/>
              <a:t>Assume an existing sharing arrangement</a:t>
            </a:r>
          </a:p>
          <a:p>
            <a:pPr lvl="1"/>
            <a:r>
              <a:rPr lang="en-US" dirty="0" smtClean="0"/>
              <a:t>Community exists with a pre-existing intra-group sharing agreement</a:t>
            </a:r>
          </a:p>
          <a:p>
            <a:pPr lvl="1"/>
            <a:r>
              <a:rPr lang="en-US" dirty="0" smtClean="0"/>
              <a:t>Currently all threat alerts sent via e-mail to the group mailing list</a:t>
            </a:r>
          </a:p>
          <a:p>
            <a:pPr lvl="2"/>
            <a:r>
              <a:rPr lang="en-US" dirty="0" smtClean="0"/>
              <a:t>Automatically re-distributed to all group members</a:t>
            </a:r>
          </a:p>
          <a:p>
            <a:pPr lvl="1"/>
            <a:endParaRPr lang="en-US" dirty="0" smtClean="0"/>
          </a:p>
          <a:p>
            <a:pPr lvl="1"/>
            <a:endParaRPr lang="en-US" dirty="0" smtClean="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25</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38728013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Decide to implement a Inbox Service</a:t>
            </a:r>
          </a:p>
          <a:p>
            <a:pPr lvl="1"/>
            <a:r>
              <a:rPr lang="en-US" dirty="0" smtClean="0"/>
              <a:t>Used to receive all input from spokes (Hub does not poll)</a:t>
            </a:r>
          </a:p>
          <a:p>
            <a:r>
              <a:rPr lang="en-US" dirty="0" smtClean="0"/>
              <a:t>Decide to interface with Spokes’ TAXII Inbox Services for message delivery</a:t>
            </a:r>
          </a:p>
          <a:p>
            <a:pPr lvl="1"/>
            <a:r>
              <a:rPr lang="en-US" dirty="0" smtClean="0"/>
              <a:t>Support pushing of alerts to spokes</a:t>
            </a:r>
          </a:p>
          <a:p>
            <a:r>
              <a:rPr lang="en-US" dirty="0" smtClean="0"/>
              <a:t>Decide to implement a Poll Service</a:t>
            </a:r>
          </a:p>
          <a:p>
            <a:pPr lvl="1"/>
            <a:r>
              <a:rPr lang="en-US" dirty="0" smtClean="0"/>
              <a:t>Support spokes pulling current and/or archived alerts</a:t>
            </a:r>
          </a:p>
          <a:p>
            <a:pPr lvl="1"/>
            <a:r>
              <a:rPr lang="en-US" dirty="0" smtClean="0"/>
              <a:t>Decide on only one TAXII data feed for all information</a:t>
            </a:r>
          </a:p>
          <a:p>
            <a:pPr lvl="1"/>
            <a:r>
              <a:rPr lang="en-US" dirty="0" smtClean="0"/>
              <a:t>Decide timestamps = the time the alert arrives in Hub’s Inbox</a:t>
            </a:r>
          </a:p>
          <a:p>
            <a:r>
              <a:rPr lang="en-US" dirty="0" smtClean="0"/>
              <a:t>Decide NOT to implement a Discovery Service</a:t>
            </a:r>
          </a:p>
          <a:p>
            <a:pPr lvl="1"/>
            <a:r>
              <a:rPr lang="en-US" dirty="0" smtClean="0"/>
              <a:t>Members informed of the Hub’s services via other means</a:t>
            </a:r>
          </a:p>
          <a:p>
            <a:r>
              <a:rPr lang="en-US" dirty="0" smtClean="0"/>
              <a:t>Decide NOT to implement a Feed Management Service</a:t>
            </a:r>
          </a:p>
          <a:p>
            <a:pPr lvl="1"/>
            <a:r>
              <a:rPr lang="en-US" dirty="0" smtClean="0"/>
              <a:t>Spokes automatically enrolled when they join the sharing group</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26</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1a: Hub Implements TAXII Services</a:t>
            </a:r>
            <a:endParaRPr lang="en-US" dirty="0"/>
          </a:p>
        </p:txBody>
      </p:sp>
    </p:spTree>
    <p:extLst>
      <p:ext uri="{BB962C8B-B14F-4D97-AF65-F5344CB8AC3E}">
        <p14:creationId xmlns:p14="http://schemas.microsoft.com/office/powerpoint/2010/main" val="2789557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Spokes that produce data interface with the Hub’s TAXII Inbox Service</a:t>
            </a:r>
          </a:p>
          <a:p>
            <a:r>
              <a:rPr lang="en-US" dirty="0" smtClean="0"/>
              <a:t>May </a:t>
            </a:r>
            <a:r>
              <a:rPr lang="en-US" dirty="0"/>
              <a:t>implement an Inbox Service</a:t>
            </a:r>
          </a:p>
          <a:p>
            <a:pPr lvl="1"/>
            <a:r>
              <a:rPr lang="en-US" dirty="0"/>
              <a:t>If </a:t>
            </a:r>
            <a:r>
              <a:rPr lang="en-US" dirty="0" smtClean="0"/>
              <a:t>spoke wants pushed info, </a:t>
            </a:r>
            <a:r>
              <a:rPr lang="en-US" dirty="0"/>
              <a:t>must implement Inbox</a:t>
            </a:r>
          </a:p>
          <a:p>
            <a:pPr lvl="1"/>
            <a:r>
              <a:rPr lang="en-US" dirty="0" smtClean="0"/>
              <a:t>May </a:t>
            </a:r>
            <a:r>
              <a:rPr lang="en-US" dirty="0"/>
              <a:t>avoid implementing if all content to be pulled via Poll Service</a:t>
            </a:r>
          </a:p>
          <a:p>
            <a:r>
              <a:rPr lang="en-US" dirty="0" smtClean="0"/>
              <a:t>Some spokes may interface with the Hub’s TAXII Poll Service</a:t>
            </a:r>
          </a:p>
          <a:p>
            <a:pPr lvl="1"/>
            <a:r>
              <a:rPr lang="en-US" dirty="0" smtClean="0"/>
              <a:t>May avoid this use if all content to be pushed to the spoke’s Inbox Service</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27</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1b: Spokes Implement TAXII Services</a:t>
            </a:r>
            <a:endParaRPr lang="en-US" dirty="0"/>
          </a:p>
        </p:txBody>
      </p:sp>
    </p:spTree>
    <p:extLst>
      <p:ext uri="{BB962C8B-B14F-4D97-AF65-F5344CB8AC3E}">
        <p14:creationId xmlns:p14="http://schemas.microsoft.com/office/powerpoint/2010/main" val="12655551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609600" y="1498596"/>
            <a:ext cx="3705225" cy="4525963"/>
          </a:xfrm>
        </p:spPr>
        <p:txBody>
          <a:bodyPr/>
          <a:lstStyle/>
          <a:p>
            <a:r>
              <a:rPr lang="en-US" dirty="0" smtClean="0"/>
              <a:t>Spoke X pushes new alert to Hub’s Inbox Service</a:t>
            </a:r>
          </a:p>
          <a:p>
            <a:endParaRPr lang="en-US" dirty="0" smtClean="0"/>
          </a:p>
          <a:p>
            <a:endParaRPr lang="en-US" dirty="0"/>
          </a:p>
          <a:p>
            <a:r>
              <a:rPr lang="en-US" dirty="0" smtClean="0"/>
              <a:t>Hub re-sends alert to all spokes that requested push notification</a:t>
            </a:r>
          </a:p>
          <a:p>
            <a:endParaRPr lang="en-US" dirty="0" smtClean="0"/>
          </a:p>
          <a:p>
            <a:endParaRPr lang="en-US" dirty="0"/>
          </a:p>
          <a:p>
            <a:r>
              <a:rPr lang="en-US" dirty="0" smtClean="0"/>
              <a:t>Hub archives alert so spokes can poll for the alert at a later time</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28</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Step 2: Share</a:t>
            </a:r>
            <a:endParaRPr lang="en-US" dirty="0"/>
          </a:p>
        </p:txBody>
      </p:sp>
      <p:sp>
        <p:nvSpPr>
          <p:cNvPr id="9" name="Oval 8"/>
          <p:cNvSpPr/>
          <p:nvPr/>
        </p:nvSpPr>
        <p:spPr>
          <a:xfrm>
            <a:off x="5616567" y="3265195"/>
            <a:ext cx="1071226" cy="1071226"/>
          </a:xfrm>
          <a:prstGeom prst="ellipse">
            <a:avLst/>
          </a:prstGeom>
          <a:solidFill>
            <a:srgbClr val="4F81B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 lastClr="FFFFFF"/>
                </a:solidFill>
                <a:effectLst/>
                <a:uLnTx/>
                <a:uFillTx/>
                <a:latin typeface="Calibri"/>
                <a:ea typeface="Times New Roman"/>
                <a:cs typeface="Times New Roman"/>
              </a:rPr>
              <a:t>Hub</a:t>
            </a:r>
          </a:p>
        </p:txBody>
      </p:sp>
      <p:sp>
        <p:nvSpPr>
          <p:cNvPr id="10" name="Oval 9"/>
          <p:cNvSpPr/>
          <p:nvPr/>
        </p:nvSpPr>
        <p:spPr>
          <a:xfrm>
            <a:off x="4627323" y="2256094"/>
            <a:ext cx="645039" cy="645039"/>
          </a:xfrm>
          <a:prstGeom prst="ellipse">
            <a:avLst/>
          </a:prstGeom>
          <a:solidFill>
            <a:srgbClr val="9BBB59"/>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 lastClr="FFFFFF"/>
                </a:solidFill>
                <a:effectLst/>
                <a:uLnTx/>
                <a:uFillTx/>
                <a:latin typeface="Calibri"/>
                <a:ea typeface="+mn-ea"/>
                <a:cs typeface="+mn-cs"/>
              </a:rPr>
              <a:t>X</a:t>
            </a: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1" name="Oval 10"/>
          <p:cNvSpPr/>
          <p:nvPr/>
        </p:nvSpPr>
        <p:spPr>
          <a:xfrm>
            <a:off x="7100934" y="4844468"/>
            <a:ext cx="645039" cy="644271"/>
          </a:xfrm>
          <a:prstGeom prst="ellipse">
            <a:avLst/>
          </a:prstGeom>
          <a:solidFill>
            <a:srgbClr val="8064A2"/>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12" name="Oval 11"/>
          <p:cNvSpPr/>
          <p:nvPr/>
        </p:nvSpPr>
        <p:spPr>
          <a:xfrm>
            <a:off x="4627322" y="4844468"/>
            <a:ext cx="645039" cy="644271"/>
          </a:xfrm>
          <a:prstGeom prst="ellipse">
            <a:avLst/>
          </a:prstGeom>
          <a:solidFill>
            <a:srgbClr val="C0504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13" name="Oval 12"/>
          <p:cNvSpPr/>
          <p:nvPr/>
        </p:nvSpPr>
        <p:spPr>
          <a:xfrm>
            <a:off x="7100934" y="2256862"/>
            <a:ext cx="645039" cy="644271"/>
          </a:xfrm>
          <a:prstGeom prst="ellipse">
            <a:avLst/>
          </a:prstGeom>
          <a:solidFill>
            <a:srgbClr val="4BACC6"/>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22" name="Oval 21"/>
          <p:cNvSpPr/>
          <p:nvPr/>
        </p:nvSpPr>
        <p:spPr>
          <a:xfrm>
            <a:off x="4165996" y="3478288"/>
            <a:ext cx="645039" cy="645039"/>
          </a:xfrm>
          <a:prstGeom prst="ellipse">
            <a:avLst/>
          </a:prstGeom>
          <a:ln/>
        </p:spPr>
        <p:style>
          <a:lnRef idx="0">
            <a:schemeClr val="accent2"/>
          </a:lnRef>
          <a:fillRef idx="3">
            <a:schemeClr val="accent2"/>
          </a:fillRef>
          <a:effectRef idx="3">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3" name="Oval 22"/>
          <p:cNvSpPr/>
          <p:nvPr/>
        </p:nvSpPr>
        <p:spPr>
          <a:xfrm>
            <a:off x="7491038" y="3478288"/>
            <a:ext cx="645039" cy="645039"/>
          </a:xfrm>
          <a:prstGeom prst="ellipse">
            <a:avLst/>
          </a:prstGeom>
          <a:ln/>
        </p:spPr>
        <p:style>
          <a:lnRef idx="0">
            <a:schemeClr val="accent3"/>
          </a:lnRef>
          <a:fillRef idx="3">
            <a:schemeClr val="accent3"/>
          </a:fillRef>
          <a:effectRef idx="3">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4" name="Oval 23"/>
          <p:cNvSpPr/>
          <p:nvPr/>
        </p:nvSpPr>
        <p:spPr>
          <a:xfrm>
            <a:off x="5829660" y="1763454"/>
            <a:ext cx="645039" cy="645039"/>
          </a:xfrm>
          <a:prstGeom prst="ellipse">
            <a:avLst/>
          </a:prstGeom>
          <a:ln/>
        </p:spPr>
        <p:style>
          <a:lnRef idx="0">
            <a:schemeClr val="accent6"/>
          </a:lnRef>
          <a:fillRef idx="3">
            <a:schemeClr val="accent6"/>
          </a:fillRef>
          <a:effectRef idx="3">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5" name="Oval 24"/>
          <p:cNvSpPr/>
          <p:nvPr/>
        </p:nvSpPr>
        <p:spPr>
          <a:xfrm>
            <a:off x="5829660" y="5309094"/>
            <a:ext cx="645039" cy="645039"/>
          </a:xfrm>
          <a:prstGeom prst="ellipse">
            <a:avLst/>
          </a:prstGeom>
          <a:ln/>
        </p:spPr>
        <p:style>
          <a:lnRef idx="0">
            <a:schemeClr val="dk1"/>
          </a:lnRef>
          <a:fillRef idx="3">
            <a:schemeClr val="dk1"/>
          </a:fillRef>
          <a:effectRef idx="3">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cxnSp>
        <p:nvCxnSpPr>
          <p:cNvPr id="26" name="Straight Arrow Connector 25"/>
          <p:cNvCxnSpPr>
            <a:stCxn id="10" idx="5"/>
            <a:endCxn id="9" idx="1"/>
          </p:cNvCxnSpPr>
          <p:nvPr/>
        </p:nvCxnSpPr>
        <p:spPr>
          <a:xfrm>
            <a:off x="5177898" y="2806669"/>
            <a:ext cx="595546" cy="61540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9" idx="7"/>
            <a:endCxn id="13" idx="3"/>
          </p:cNvCxnSpPr>
          <p:nvPr/>
        </p:nvCxnSpPr>
        <p:spPr>
          <a:xfrm flipV="1">
            <a:off x="6530916" y="2806782"/>
            <a:ext cx="664482" cy="61529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6"/>
            <a:endCxn id="23" idx="2"/>
          </p:cNvCxnSpPr>
          <p:nvPr/>
        </p:nvCxnSpPr>
        <p:spPr>
          <a:xfrm>
            <a:off x="6687793" y="3800808"/>
            <a:ext cx="803245"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4"/>
            <a:endCxn id="25" idx="0"/>
          </p:cNvCxnSpPr>
          <p:nvPr/>
        </p:nvCxnSpPr>
        <p:spPr>
          <a:xfrm>
            <a:off x="6152180" y="4336421"/>
            <a:ext cx="0" cy="97267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9" idx="2"/>
            <a:endCxn id="22" idx="6"/>
          </p:cNvCxnSpPr>
          <p:nvPr/>
        </p:nvCxnSpPr>
        <p:spPr>
          <a:xfrm flipH="1">
            <a:off x="4811035" y="3800808"/>
            <a:ext cx="805532"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6048375" y="2408493"/>
            <a:ext cx="0" cy="856702"/>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6305550" y="2378431"/>
            <a:ext cx="0" cy="886764"/>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5105400" y="4123327"/>
            <a:ext cx="590550" cy="721142"/>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10800000" flipV="1">
            <a:off x="5257800" y="4275727"/>
            <a:ext cx="590550" cy="721142"/>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6400800" y="4263825"/>
            <a:ext cx="700134" cy="733045"/>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10800000" flipH="1" flipV="1">
            <a:off x="6553200" y="4123327"/>
            <a:ext cx="700134" cy="733045"/>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V="1">
            <a:off x="6429375" y="2695575"/>
            <a:ext cx="700134" cy="666406"/>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10800000" flipV="1">
            <a:off x="6581775" y="2876550"/>
            <a:ext cx="700134" cy="666406"/>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6169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up)">
                                      <p:cBhvr>
                                        <p:cTn id="11" dur="500"/>
                                        <p:tgtEl>
                                          <p:spTgt spid="2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nodeType="clickEffect">
                                  <p:stCondLst>
                                    <p:cond delay="0"/>
                                  </p:stCondLst>
                                  <p:childTnLst>
                                    <p:set>
                                      <p:cBhvr>
                                        <p:cTn id="15" dur="1" fill="hold">
                                          <p:stCondLst>
                                            <p:cond delay="0"/>
                                          </p:stCondLst>
                                        </p:cTn>
                                        <p:tgtEl>
                                          <p:spTgt spid="26"/>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6">
                                            <p:txEl>
                                              <p:pRg st="3" end="3"/>
                                            </p:txEl>
                                          </p:spTgt>
                                        </p:tgtEl>
                                        <p:attrNameLst>
                                          <p:attrName>style.visibility</p:attrName>
                                        </p:attrNameLst>
                                      </p:cBhvr>
                                      <p:to>
                                        <p:strVal val="visible"/>
                                      </p:to>
                                    </p:set>
                                    <p:animEffect transition="in" filter="fade">
                                      <p:cBhvr>
                                        <p:cTn id="18" dur="500"/>
                                        <p:tgtEl>
                                          <p:spTgt spid="6">
                                            <p:txEl>
                                              <p:pRg st="3" end="3"/>
                                            </p:txEl>
                                          </p:spTgt>
                                        </p:tgtEl>
                                      </p:cBhvr>
                                    </p:animEffect>
                                  </p:childTnLst>
                                </p:cTn>
                              </p:par>
                            </p:childTnLst>
                          </p:cTn>
                        </p:par>
                        <p:par>
                          <p:cTn id="19" fill="hold">
                            <p:stCondLst>
                              <p:cond delay="500"/>
                            </p:stCondLst>
                            <p:childTnLst>
                              <p:par>
                                <p:cTn id="20" presetID="22" presetClass="entr" presetSubtype="2" fill="hold" nodeType="after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wipe(right)">
                                      <p:cBhvr>
                                        <p:cTn id="22" dur="500"/>
                                        <p:tgtEl>
                                          <p:spTgt spid="38"/>
                                        </p:tgtEl>
                                      </p:cBhvr>
                                    </p:animEffect>
                                  </p:childTnLst>
                                </p:cTn>
                              </p:par>
                              <p:par>
                                <p:cTn id="23" presetID="22" presetClass="entr" presetSubtype="8" fill="hold"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wipe(left)">
                                      <p:cBhvr>
                                        <p:cTn id="25" dur="500"/>
                                        <p:tgtEl>
                                          <p:spTgt spid="32"/>
                                        </p:tgtEl>
                                      </p:cBhvr>
                                    </p:animEffect>
                                  </p:childTnLst>
                                </p:cTn>
                              </p:par>
                              <p:par>
                                <p:cTn id="26" presetID="22" presetClass="entr" presetSubtype="4" fill="hold"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wipe(down)">
                                      <p:cBhvr>
                                        <p:cTn id="28" dur="500"/>
                                        <p:tgtEl>
                                          <p:spTgt spid="29"/>
                                        </p:tgtEl>
                                      </p:cBhvr>
                                    </p:animEffect>
                                  </p:childTnLst>
                                </p:cTn>
                              </p:par>
                              <p:par>
                                <p:cTn id="29" presetID="22" presetClass="entr" presetSubtype="1" fill="hold" nodeType="with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wipe(up)">
                                      <p:cBhvr>
                                        <p:cTn id="31" dur="500"/>
                                        <p:tgtEl>
                                          <p:spTgt spid="35"/>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nodeType="clickEffect">
                                  <p:stCondLst>
                                    <p:cond delay="0"/>
                                  </p:stCondLst>
                                  <p:childTnLst>
                                    <p:set>
                                      <p:cBhvr>
                                        <p:cTn id="35" dur="1" fill="hold">
                                          <p:stCondLst>
                                            <p:cond delay="0"/>
                                          </p:stCondLst>
                                        </p:cTn>
                                        <p:tgtEl>
                                          <p:spTgt spid="38"/>
                                        </p:tgtEl>
                                        <p:attrNameLst>
                                          <p:attrName>style.visibility</p:attrName>
                                        </p:attrNameLst>
                                      </p:cBhvr>
                                      <p:to>
                                        <p:strVal val="hidden"/>
                                      </p:to>
                                    </p:set>
                                  </p:childTnLst>
                                </p:cTn>
                              </p:par>
                              <p:par>
                                <p:cTn id="36" presetID="1" presetClass="exit" presetSubtype="0" fill="hold" nodeType="withEffect">
                                  <p:stCondLst>
                                    <p:cond delay="0"/>
                                  </p:stCondLst>
                                  <p:childTnLst>
                                    <p:set>
                                      <p:cBhvr>
                                        <p:cTn id="37" dur="1" fill="hold">
                                          <p:stCondLst>
                                            <p:cond delay="0"/>
                                          </p:stCondLst>
                                        </p:cTn>
                                        <p:tgtEl>
                                          <p:spTgt spid="32"/>
                                        </p:tgtEl>
                                        <p:attrNameLst>
                                          <p:attrName>style.visibility</p:attrName>
                                        </p:attrNameLst>
                                      </p:cBhvr>
                                      <p:to>
                                        <p:strVal val="hidden"/>
                                      </p:to>
                                    </p:set>
                                  </p:childTnLst>
                                </p:cTn>
                              </p:par>
                              <p:par>
                                <p:cTn id="38" presetID="1" presetClass="exit" presetSubtype="0" fill="hold" nodeType="withEffect">
                                  <p:stCondLst>
                                    <p:cond delay="0"/>
                                  </p:stCondLst>
                                  <p:childTnLst>
                                    <p:set>
                                      <p:cBhvr>
                                        <p:cTn id="39" dur="1" fill="hold">
                                          <p:stCondLst>
                                            <p:cond delay="0"/>
                                          </p:stCondLst>
                                        </p:cTn>
                                        <p:tgtEl>
                                          <p:spTgt spid="29"/>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35"/>
                                        </p:tgtEl>
                                        <p:attrNameLst>
                                          <p:attrName>style.visibility</p:attrName>
                                        </p:attrNameLst>
                                      </p:cBhvr>
                                      <p:to>
                                        <p:strVal val="hidden"/>
                                      </p:to>
                                    </p:set>
                                  </p:childTnLst>
                                </p:cTn>
                              </p:par>
                              <p:par>
                                <p:cTn id="42" presetID="10" presetClass="entr" presetSubtype="0" fill="hold" nodeType="withEffect">
                                  <p:stCondLst>
                                    <p:cond delay="0"/>
                                  </p:stCondLst>
                                  <p:childTnLst>
                                    <p:set>
                                      <p:cBhvr>
                                        <p:cTn id="43" dur="1" fill="hold">
                                          <p:stCondLst>
                                            <p:cond delay="0"/>
                                          </p:stCondLst>
                                        </p:cTn>
                                        <p:tgtEl>
                                          <p:spTgt spid="6">
                                            <p:txEl>
                                              <p:pRg st="6" end="6"/>
                                            </p:txEl>
                                          </p:spTgt>
                                        </p:tgtEl>
                                        <p:attrNameLst>
                                          <p:attrName>style.visibility</p:attrName>
                                        </p:attrNameLst>
                                      </p:cBhvr>
                                      <p:to>
                                        <p:strVal val="visible"/>
                                      </p:to>
                                    </p:set>
                                    <p:animEffect transition="in" filter="fade">
                                      <p:cBhvr>
                                        <p:cTn id="44" dur="500"/>
                                        <p:tgtEl>
                                          <p:spTgt spid="6">
                                            <p:txEl>
                                              <p:pRg st="6" end="6"/>
                                            </p:txEl>
                                          </p:spTgt>
                                        </p:tgtEl>
                                      </p:cBhvr>
                                    </p:animEffect>
                                  </p:childTnLst>
                                </p:cTn>
                              </p:par>
                            </p:childTnLst>
                          </p:cTn>
                        </p:par>
                        <p:par>
                          <p:cTn id="45" fill="hold">
                            <p:stCondLst>
                              <p:cond delay="500"/>
                            </p:stCondLst>
                            <p:childTnLst>
                              <p:par>
                                <p:cTn id="46" presetID="22" presetClass="entr" presetSubtype="4" fill="hold" nodeType="afterEffect">
                                  <p:stCondLst>
                                    <p:cond delay="0"/>
                                  </p:stCondLst>
                                  <p:childTnLst>
                                    <p:set>
                                      <p:cBhvr>
                                        <p:cTn id="47" dur="1" fill="hold">
                                          <p:stCondLst>
                                            <p:cond delay="0"/>
                                          </p:stCondLst>
                                        </p:cTn>
                                        <p:tgtEl>
                                          <p:spTgt spid="50"/>
                                        </p:tgtEl>
                                        <p:attrNameLst>
                                          <p:attrName>style.visibility</p:attrName>
                                        </p:attrNameLst>
                                      </p:cBhvr>
                                      <p:to>
                                        <p:strVal val="visible"/>
                                      </p:to>
                                    </p:set>
                                    <p:animEffect transition="in" filter="wipe(down)">
                                      <p:cBhvr>
                                        <p:cTn id="48" dur="500"/>
                                        <p:tgtEl>
                                          <p:spTgt spid="50"/>
                                        </p:tgtEl>
                                      </p:cBhvr>
                                    </p:animEffect>
                                  </p:childTnLst>
                                </p:cTn>
                              </p:par>
                            </p:childTnLst>
                          </p:cTn>
                        </p:par>
                        <p:par>
                          <p:cTn id="49" fill="hold">
                            <p:stCondLst>
                              <p:cond delay="1000"/>
                            </p:stCondLst>
                            <p:childTnLst>
                              <p:par>
                                <p:cTn id="50" presetID="22" presetClass="entr" presetSubtype="1" fill="hold" nodeType="after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wipe(up)">
                                      <p:cBhvr>
                                        <p:cTn id="52" dur="500"/>
                                        <p:tgtEl>
                                          <p:spTgt spid="53"/>
                                        </p:tgtEl>
                                      </p:cBhvr>
                                    </p:animEffect>
                                  </p:childTnLst>
                                </p:cTn>
                              </p:par>
                            </p:childTnLst>
                          </p:cTn>
                        </p:par>
                        <p:par>
                          <p:cTn id="53" fill="hold">
                            <p:stCondLst>
                              <p:cond delay="1500"/>
                            </p:stCondLst>
                            <p:childTnLst>
                              <p:par>
                                <p:cTn id="54" presetID="1" presetClass="exit" presetSubtype="0" fill="hold" nodeType="afterEffect">
                                  <p:stCondLst>
                                    <p:cond delay="500"/>
                                  </p:stCondLst>
                                  <p:childTnLst>
                                    <p:set>
                                      <p:cBhvr>
                                        <p:cTn id="55" dur="1" fill="hold">
                                          <p:stCondLst>
                                            <p:cond delay="0"/>
                                          </p:stCondLst>
                                        </p:cTn>
                                        <p:tgtEl>
                                          <p:spTgt spid="50"/>
                                        </p:tgtEl>
                                        <p:attrNameLst>
                                          <p:attrName>style.visibility</p:attrName>
                                        </p:attrNameLst>
                                      </p:cBhvr>
                                      <p:to>
                                        <p:strVal val="hidden"/>
                                      </p:to>
                                    </p:set>
                                  </p:childTnLst>
                                </p:cTn>
                              </p:par>
                            </p:childTnLst>
                          </p:cTn>
                        </p:par>
                        <p:par>
                          <p:cTn id="56" fill="hold">
                            <p:stCondLst>
                              <p:cond delay="2000"/>
                            </p:stCondLst>
                            <p:childTnLst>
                              <p:par>
                                <p:cTn id="57" presetID="1" presetClass="exit" presetSubtype="0" fill="hold" nodeType="afterEffect">
                                  <p:stCondLst>
                                    <p:cond delay="0"/>
                                  </p:stCondLst>
                                  <p:childTnLst>
                                    <p:set>
                                      <p:cBhvr>
                                        <p:cTn id="58" dur="1" fill="hold">
                                          <p:stCondLst>
                                            <p:cond delay="0"/>
                                          </p:stCondLst>
                                        </p:cTn>
                                        <p:tgtEl>
                                          <p:spTgt spid="53"/>
                                        </p:tgtEl>
                                        <p:attrNameLst>
                                          <p:attrName>style.visibility</p:attrName>
                                        </p:attrNameLst>
                                      </p:cBhvr>
                                      <p:to>
                                        <p:strVal val="hidden"/>
                                      </p:to>
                                    </p:set>
                                  </p:childTnLst>
                                </p:cTn>
                              </p:par>
                            </p:childTnLst>
                          </p:cTn>
                        </p:par>
                        <p:par>
                          <p:cTn id="59" fill="hold">
                            <p:stCondLst>
                              <p:cond delay="2000"/>
                            </p:stCondLst>
                            <p:childTnLst>
                              <p:par>
                                <p:cTn id="60" presetID="22" presetClass="entr" presetSubtype="1" fill="hold" nodeType="after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up)">
                                      <p:cBhvr>
                                        <p:cTn id="62" dur="500"/>
                                        <p:tgtEl>
                                          <p:spTgt spid="41"/>
                                        </p:tgtEl>
                                      </p:cBhvr>
                                    </p:animEffect>
                                  </p:childTnLst>
                                </p:cTn>
                              </p:par>
                            </p:childTnLst>
                          </p:cTn>
                        </p:par>
                        <p:par>
                          <p:cTn id="63" fill="hold">
                            <p:stCondLst>
                              <p:cond delay="2500"/>
                            </p:stCondLst>
                            <p:childTnLst>
                              <p:par>
                                <p:cTn id="64" presetID="22" presetClass="entr" presetSubtype="4" fill="hold" nodeType="afterEffect">
                                  <p:stCondLst>
                                    <p:cond delay="0"/>
                                  </p:stCondLst>
                                  <p:childTnLst>
                                    <p:set>
                                      <p:cBhvr>
                                        <p:cTn id="65" dur="1" fill="hold">
                                          <p:stCondLst>
                                            <p:cond delay="0"/>
                                          </p:stCondLst>
                                        </p:cTn>
                                        <p:tgtEl>
                                          <p:spTgt spid="44"/>
                                        </p:tgtEl>
                                        <p:attrNameLst>
                                          <p:attrName>style.visibility</p:attrName>
                                        </p:attrNameLst>
                                      </p:cBhvr>
                                      <p:to>
                                        <p:strVal val="visible"/>
                                      </p:to>
                                    </p:set>
                                    <p:animEffect transition="in" filter="wipe(down)">
                                      <p:cBhvr>
                                        <p:cTn id="66" dur="500"/>
                                        <p:tgtEl>
                                          <p:spTgt spid="44"/>
                                        </p:tgtEl>
                                      </p:cBhvr>
                                    </p:animEffect>
                                  </p:childTnLst>
                                </p:cTn>
                              </p:par>
                            </p:childTnLst>
                          </p:cTn>
                        </p:par>
                        <p:par>
                          <p:cTn id="67" fill="hold">
                            <p:stCondLst>
                              <p:cond delay="3000"/>
                            </p:stCondLst>
                            <p:childTnLst>
                              <p:par>
                                <p:cTn id="68" presetID="1" presetClass="exit" presetSubtype="0" fill="hold" nodeType="afterEffect">
                                  <p:stCondLst>
                                    <p:cond delay="500"/>
                                  </p:stCondLst>
                                  <p:childTnLst>
                                    <p:set>
                                      <p:cBhvr>
                                        <p:cTn id="69" dur="1" fill="hold">
                                          <p:stCondLst>
                                            <p:cond delay="0"/>
                                          </p:stCondLst>
                                        </p:cTn>
                                        <p:tgtEl>
                                          <p:spTgt spid="41"/>
                                        </p:tgtEl>
                                        <p:attrNameLst>
                                          <p:attrName>style.visibility</p:attrName>
                                        </p:attrNameLst>
                                      </p:cBhvr>
                                      <p:to>
                                        <p:strVal val="hidden"/>
                                      </p:to>
                                    </p:set>
                                  </p:childTnLst>
                                </p:cTn>
                              </p:par>
                              <p:par>
                                <p:cTn id="70" presetID="1" presetClass="exit" presetSubtype="0" fill="hold" nodeType="withEffect">
                                  <p:stCondLst>
                                    <p:cond delay="500"/>
                                  </p:stCondLst>
                                  <p:childTnLst>
                                    <p:set>
                                      <p:cBhvr>
                                        <p:cTn id="71" dur="1" fill="hold">
                                          <p:stCondLst>
                                            <p:cond delay="0"/>
                                          </p:stCondLst>
                                        </p:cTn>
                                        <p:tgtEl>
                                          <p:spTgt spid="44"/>
                                        </p:tgtEl>
                                        <p:attrNameLst>
                                          <p:attrName>style.visibility</p:attrName>
                                        </p:attrNameLst>
                                      </p:cBhvr>
                                      <p:to>
                                        <p:strVal val="hidden"/>
                                      </p:to>
                                    </p:set>
                                  </p:childTnLst>
                                </p:cTn>
                              </p:par>
                              <p:par>
                                <p:cTn id="72" presetID="22" presetClass="entr" presetSubtype="1" fill="hold" nodeType="withEffect">
                                  <p:stCondLst>
                                    <p:cond delay="500"/>
                                  </p:stCondLst>
                                  <p:childTnLst>
                                    <p:set>
                                      <p:cBhvr>
                                        <p:cTn id="73" dur="1" fill="hold">
                                          <p:stCondLst>
                                            <p:cond delay="0"/>
                                          </p:stCondLst>
                                        </p:cTn>
                                        <p:tgtEl>
                                          <p:spTgt spid="63"/>
                                        </p:tgtEl>
                                        <p:attrNameLst>
                                          <p:attrName>style.visibility</p:attrName>
                                        </p:attrNameLst>
                                      </p:cBhvr>
                                      <p:to>
                                        <p:strVal val="visible"/>
                                      </p:to>
                                    </p:set>
                                    <p:animEffect transition="in" filter="wipe(up)">
                                      <p:cBhvr>
                                        <p:cTn id="74" dur="500"/>
                                        <p:tgtEl>
                                          <p:spTgt spid="63"/>
                                        </p:tgtEl>
                                      </p:cBhvr>
                                    </p:animEffect>
                                  </p:childTnLst>
                                </p:cTn>
                              </p:par>
                            </p:childTnLst>
                          </p:cTn>
                        </p:par>
                        <p:par>
                          <p:cTn id="75" fill="hold">
                            <p:stCondLst>
                              <p:cond delay="4000"/>
                            </p:stCondLst>
                            <p:childTnLst>
                              <p:par>
                                <p:cTn id="76" presetID="22" presetClass="entr" presetSubtype="4" fill="hold" nodeType="afterEffect">
                                  <p:stCondLst>
                                    <p:cond delay="0"/>
                                  </p:stCondLst>
                                  <p:childTnLst>
                                    <p:set>
                                      <p:cBhvr>
                                        <p:cTn id="77" dur="1" fill="hold">
                                          <p:stCondLst>
                                            <p:cond delay="0"/>
                                          </p:stCondLst>
                                        </p:cTn>
                                        <p:tgtEl>
                                          <p:spTgt spid="54"/>
                                        </p:tgtEl>
                                        <p:attrNameLst>
                                          <p:attrName>style.visibility</p:attrName>
                                        </p:attrNameLst>
                                      </p:cBhvr>
                                      <p:to>
                                        <p:strVal val="visible"/>
                                      </p:to>
                                    </p:set>
                                    <p:animEffect transition="in" filter="wipe(down)">
                                      <p:cBhvr>
                                        <p:cTn id="78" dur="500"/>
                                        <p:tgtEl>
                                          <p:spTgt spid="54"/>
                                        </p:tgtEl>
                                      </p:cBhvr>
                                    </p:animEffect>
                                  </p:childTnLst>
                                </p:cTn>
                              </p:par>
                            </p:childTnLst>
                          </p:cTn>
                        </p:par>
                        <p:par>
                          <p:cTn id="79" fill="hold">
                            <p:stCondLst>
                              <p:cond delay="4500"/>
                            </p:stCondLst>
                            <p:childTnLst>
                              <p:par>
                                <p:cTn id="80" presetID="1" presetClass="exit" presetSubtype="0" fill="hold" nodeType="afterEffect">
                                  <p:stCondLst>
                                    <p:cond delay="500"/>
                                  </p:stCondLst>
                                  <p:childTnLst>
                                    <p:set>
                                      <p:cBhvr>
                                        <p:cTn id="81" dur="1" fill="hold">
                                          <p:stCondLst>
                                            <p:cond delay="0"/>
                                          </p:stCondLst>
                                        </p:cTn>
                                        <p:tgtEl>
                                          <p:spTgt spid="63"/>
                                        </p:tgtEl>
                                        <p:attrNameLst>
                                          <p:attrName>style.visibility</p:attrName>
                                        </p:attrNameLst>
                                      </p:cBhvr>
                                      <p:to>
                                        <p:strVal val="hidden"/>
                                      </p:to>
                                    </p:set>
                                  </p:childTnLst>
                                </p:cTn>
                              </p:par>
                              <p:par>
                                <p:cTn id="82" presetID="1" presetClass="exit" presetSubtype="0" fill="hold" nodeType="withEffect">
                                  <p:stCondLst>
                                    <p:cond delay="500"/>
                                  </p:stCondLst>
                                  <p:childTnLst>
                                    <p:set>
                                      <p:cBhvr>
                                        <p:cTn id="83" dur="1" fill="hold">
                                          <p:stCondLst>
                                            <p:cond delay="0"/>
                                          </p:stCondLst>
                                        </p:cTn>
                                        <p:tgtEl>
                                          <p:spTgt spid="54"/>
                                        </p:tgtEl>
                                        <p:attrNameLst>
                                          <p:attrName>style.visibility</p:attrName>
                                        </p:attrNameLst>
                                      </p:cBhvr>
                                      <p:to>
                                        <p:strVal val="hidden"/>
                                      </p:to>
                                    </p:set>
                                  </p:childTnLst>
                                </p:cTn>
                              </p:par>
                              <p:par>
                                <p:cTn id="84" presetID="22" presetClass="entr" presetSubtype="4" fill="hold" nodeType="withEffect">
                                  <p:stCondLst>
                                    <p:cond delay="500"/>
                                  </p:stCondLst>
                                  <p:childTnLst>
                                    <p:set>
                                      <p:cBhvr>
                                        <p:cTn id="85" dur="1" fill="hold">
                                          <p:stCondLst>
                                            <p:cond delay="0"/>
                                          </p:stCondLst>
                                        </p:cTn>
                                        <p:tgtEl>
                                          <p:spTgt spid="46"/>
                                        </p:tgtEl>
                                        <p:attrNameLst>
                                          <p:attrName>style.visibility</p:attrName>
                                        </p:attrNameLst>
                                      </p:cBhvr>
                                      <p:to>
                                        <p:strVal val="visible"/>
                                      </p:to>
                                    </p:set>
                                    <p:animEffect transition="in" filter="wipe(down)">
                                      <p:cBhvr>
                                        <p:cTn id="86" dur="500"/>
                                        <p:tgtEl>
                                          <p:spTgt spid="46"/>
                                        </p:tgtEl>
                                      </p:cBhvr>
                                    </p:animEffect>
                                  </p:childTnLst>
                                </p:cTn>
                              </p:par>
                            </p:childTnLst>
                          </p:cTn>
                        </p:par>
                        <p:par>
                          <p:cTn id="87" fill="hold">
                            <p:stCondLst>
                              <p:cond delay="5500"/>
                            </p:stCondLst>
                            <p:childTnLst>
                              <p:par>
                                <p:cTn id="88" presetID="22" presetClass="entr" presetSubtype="1" fill="hold" nodeType="afterEffect">
                                  <p:stCondLst>
                                    <p:cond delay="0"/>
                                  </p:stCondLst>
                                  <p:childTnLst>
                                    <p:set>
                                      <p:cBhvr>
                                        <p:cTn id="89" dur="1" fill="hold">
                                          <p:stCondLst>
                                            <p:cond delay="0"/>
                                          </p:stCondLst>
                                        </p:cTn>
                                        <p:tgtEl>
                                          <p:spTgt spid="49"/>
                                        </p:tgtEl>
                                        <p:attrNameLst>
                                          <p:attrName>style.visibility</p:attrName>
                                        </p:attrNameLst>
                                      </p:cBhvr>
                                      <p:to>
                                        <p:strVal val="visible"/>
                                      </p:to>
                                    </p:set>
                                    <p:animEffect transition="in" filter="wipe(up)">
                                      <p:cBhvr>
                                        <p:cTn id="90"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2516" y="274638"/>
            <a:ext cx="8229600" cy="868362"/>
          </a:xfrm>
        </p:spPr>
        <p:txBody>
          <a:bodyPr>
            <a:noAutofit/>
          </a:bodyPr>
          <a:lstStyle/>
          <a:p>
            <a:pPr>
              <a:spcBef>
                <a:spcPts val="0"/>
              </a:spcBef>
            </a:pPr>
            <a:r>
              <a:rPr lang="en-US" dirty="0" smtClean="0"/>
              <a:t>Why was TAXII Created?</a:t>
            </a:r>
            <a:endParaRPr lang="en-US" dirty="0"/>
          </a:p>
        </p:txBody>
      </p:sp>
      <p:sp>
        <p:nvSpPr>
          <p:cNvPr id="5" name="Content Placeholder 4"/>
          <p:cNvSpPr>
            <a:spLocks noGrp="1"/>
          </p:cNvSpPr>
          <p:nvPr>
            <p:ph idx="1"/>
          </p:nvPr>
        </p:nvSpPr>
        <p:spPr>
          <a:xfrm>
            <a:off x="515259" y="1447799"/>
            <a:ext cx="7932420" cy="5105401"/>
          </a:xfrm>
        </p:spPr>
        <p:txBody>
          <a:bodyPr>
            <a:normAutofit/>
          </a:bodyPr>
          <a:lstStyle/>
          <a:p>
            <a:r>
              <a:rPr lang="en-US" dirty="0" smtClean="0"/>
              <a:t>DHS identified an operational need for sharing</a:t>
            </a:r>
          </a:p>
          <a:p>
            <a:pPr lvl="1"/>
            <a:r>
              <a:rPr lang="en-US" dirty="0" smtClean="0"/>
              <a:t>Existing standards did not solve the problem</a:t>
            </a:r>
          </a:p>
          <a:p>
            <a:r>
              <a:rPr lang="en-US" dirty="0" smtClean="0"/>
              <a:t>DHS wanted the solution to be open</a:t>
            </a:r>
          </a:p>
          <a:p>
            <a:pPr lvl="1"/>
            <a:r>
              <a:rPr lang="en-US" dirty="0" smtClean="0"/>
              <a:t>Solution can improve national cyber security, which is part of the DHS mission</a:t>
            </a:r>
          </a:p>
          <a:p>
            <a:r>
              <a:rPr lang="en-US" dirty="0" smtClean="0"/>
              <a:t>DHS funded MITRE to facilitate a community-based solution</a:t>
            </a:r>
          </a:p>
          <a:p>
            <a:pPr lvl="1"/>
            <a:r>
              <a:rPr lang="en-US" dirty="0" smtClean="0"/>
              <a:t>TAXII developed with feedback from a broad array of potential users</a:t>
            </a:r>
          </a:p>
          <a:p>
            <a:pPr lvl="1"/>
            <a:r>
              <a:rPr lang="en-US" dirty="0" smtClean="0"/>
              <a:t>Ensures that TAXII addresses real challenges in real environments</a:t>
            </a:r>
          </a:p>
        </p:txBody>
      </p:sp>
      <p:sp>
        <p:nvSpPr>
          <p:cNvPr id="7" name="Slide Number Placeholder 6"/>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3</a:t>
            </a:fld>
            <a:r>
              <a:rPr lang="en-US" smtClean="0"/>
              <a:t> </a:t>
            </a:r>
            <a:r>
              <a:rPr lang="en-US" smtClean="0">
                <a:solidFill>
                  <a:srgbClr val="C1CD23"/>
                </a:solidFill>
              </a:rPr>
              <a:t>|</a:t>
            </a:r>
            <a:endParaRPr lang="en-US">
              <a:solidFill>
                <a:srgbClr val="C1CD23"/>
              </a:solidFill>
            </a:endParaRPr>
          </a:p>
        </p:txBody>
      </p:sp>
    </p:spTree>
    <p:extLst>
      <p:ext uri="{BB962C8B-B14F-4D97-AF65-F5344CB8AC3E}">
        <p14:creationId xmlns:p14="http://schemas.microsoft.com/office/powerpoint/2010/main" val="4275174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Facilitate rather than re-architect existing sharing arrangements</a:t>
            </a:r>
          </a:p>
          <a:p>
            <a:r>
              <a:rPr lang="en-US" dirty="0" smtClean="0"/>
              <a:t>Do not force inclusion of undesired capabilities</a:t>
            </a:r>
          </a:p>
          <a:p>
            <a:r>
              <a:rPr lang="en-US" dirty="0" smtClean="0"/>
              <a:t>Sharing communities each have their own character – a one-size-fits-all approach will be more disruptive than beneficial</a:t>
            </a:r>
          </a:p>
          <a:p>
            <a:pPr lvl="1"/>
            <a:r>
              <a:rPr lang="en-US" dirty="0" smtClean="0"/>
              <a:t>Do not impose a single sharing model architecture</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4</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Design Philosophy</a:t>
            </a:r>
            <a:endParaRPr lang="en-US" dirty="0"/>
          </a:p>
        </p:txBody>
      </p:sp>
    </p:spTree>
    <p:extLst>
      <p:ext uri="{BB962C8B-B14F-4D97-AF65-F5344CB8AC3E}">
        <p14:creationId xmlns:p14="http://schemas.microsoft.com/office/powerpoint/2010/main" val="10968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9106" y="1447800"/>
            <a:ext cx="8123009" cy="4923503"/>
          </a:xfrm>
        </p:spPr>
        <p:txBody>
          <a:bodyPr>
            <a:normAutofit fontScale="92500" lnSpcReduction="10000"/>
          </a:bodyPr>
          <a:lstStyle/>
          <a:p>
            <a:r>
              <a:rPr lang="en-US" dirty="0" smtClean="0"/>
              <a:t>Minimal requirements imposed on data consumers</a:t>
            </a:r>
          </a:p>
          <a:p>
            <a:pPr lvl="1"/>
            <a:r>
              <a:rPr lang="en-US" dirty="0" smtClean="0"/>
              <a:t>Does not require data consumers to field internet services or establish a particular security capability</a:t>
            </a:r>
          </a:p>
          <a:p>
            <a:r>
              <a:rPr lang="en-US" dirty="0" smtClean="0"/>
              <a:t>Minimal data management requirements on data producers</a:t>
            </a:r>
          </a:p>
          <a:p>
            <a:pPr lvl="1"/>
            <a:r>
              <a:rPr lang="en-US" dirty="0" smtClean="0"/>
              <a:t>Does not require use of particular data management technologies or constrain how producers manage access to their data</a:t>
            </a:r>
          </a:p>
          <a:p>
            <a:r>
              <a:rPr lang="en-US" dirty="0" smtClean="0"/>
              <a:t>Flexible sharing model support</a:t>
            </a:r>
          </a:p>
          <a:p>
            <a:pPr lvl="1"/>
            <a:r>
              <a:rPr lang="en-US" dirty="0" smtClean="0"/>
              <a:t>Does not force a particular sharing model on users</a:t>
            </a:r>
          </a:p>
          <a:p>
            <a:r>
              <a:rPr lang="en-US" dirty="0" smtClean="0"/>
              <a:t>Appropriately secure communication</a:t>
            </a:r>
          </a:p>
          <a:p>
            <a:pPr lvl="1"/>
            <a:r>
              <a:rPr lang="en-US" dirty="0" smtClean="0"/>
              <a:t>Supports multiple security mechanisms without forcing adoption of unnecessary measures</a:t>
            </a:r>
          </a:p>
          <a:p>
            <a:r>
              <a:rPr lang="en-US" dirty="0" smtClean="0"/>
              <a:t>Push and Pull content dissemination</a:t>
            </a:r>
          </a:p>
          <a:p>
            <a:pPr lvl="1"/>
            <a:r>
              <a:rPr lang="en-US" dirty="0" smtClean="0"/>
              <a:t>Users can exchange data using either or both models</a:t>
            </a:r>
          </a:p>
          <a:p>
            <a:r>
              <a:rPr lang="en-US" dirty="0" smtClean="0"/>
              <a:t>Flexible protocol and message bindings</a:t>
            </a:r>
          </a:p>
          <a:p>
            <a:pPr lvl="1"/>
            <a:r>
              <a:rPr lang="en-US" dirty="0" smtClean="0"/>
              <a:t>Does not require a particular network protocol or message format</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5</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Requirements</a:t>
            </a:r>
            <a:endParaRPr lang="en-US" dirty="0"/>
          </a:p>
        </p:txBody>
      </p:sp>
    </p:spTree>
    <p:extLst>
      <p:ext uri="{BB962C8B-B14F-4D97-AF65-F5344CB8AC3E}">
        <p14:creationId xmlns:p14="http://schemas.microsoft.com/office/powerpoint/2010/main" val="1019024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Most sharing models are variants of these three basic models</a:t>
            </a:r>
          </a:p>
          <a:p>
            <a:pPr lvl="1"/>
            <a:r>
              <a:rPr lang="en-US" dirty="0" smtClean="0"/>
              <a:t>TAXII services can support</a:t>
            </a:r>
            <a:br>
              <a:rPr lang="en-US" dirty="0" smtClean="0"/>
            </a:br>
            <a:r>
              <a:rPr lang="en-US" dirty="0" smtClean="0"/>
              <a:t>participation in any of these</a:t>
            </a:r>
            <a:r>
              <a:rPr lang="en-US" dirty="0"/>
              <a:t/>
            </a:r>
            <a:br>
              <a:rPr lang="en-US" dirty="0"/>
            </a:br>
            <a:r>
              <a:rPr lang="en-US" dirty="0" smtClean="0"/>
              <a:t>models or multiple models</a:t>
            </a:r>
            <a:br>
              <a:rPr lang="en-US" dirty="0" smtClean="0"/>
            </a:br>
            <a:r>
              <a:rPr lang="en-US" dirty="0" smtClean="0"/>
              <a:t>simultaneously</a:t>
            </a:r>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6</a:t>
            </a:fld>
            <a:r>
              <a:rPr lang="en-US" smtClean="0"/>
              <a:t> </a:t>
            </a:r>
            <a:r>
              <a:rPr lang="en-US" smtClean="0">
                <a:solidFill>
                  <a:srgbClr val="C1CD23"/>
                </a:solidFill>
              </a:rPr>
              <a:t>|</a:t>
            </a:r>
            <a:endParaRPr lang="en-US" dirty="0">
              <a:solidFill>
                <a:srgbClr val="C1CD23"/>
              </a:solidFill>
            </a:endParaRPr>
          </a:p>
        </p:txBody>
      </p:sp>
      <p:sp>
        <p:nvSpPr>
          <p:cNvPr id="5" name="Title 4"/>
          <p:cNvSpPr>
            <a:spLocks noGrp="1"/>
          </p:cNvSpPr>
          <p:nvPr>
            <p:ph type="title"/>
          </p:nvPr>
        </p:nvSpPr>
        <p:spPr/>
        <p:txBody>
          <a:bodyPr/>
          <a:lstStyle/>
          <a:p>
            <a:r>
              <a:rPr lang="en-US" dirty="0" smtClean="0"/>
              <a:t>Flexible Sharing Models</a:t>
            </a:r>
            <a:endParaRPr lang="en-US" dirty="0"/>
          </a:p>
        </p:txBody>
      </p:sp>
      <p:grpSp>
        <p:nvGrpSpPr>
          <p:cNvPr id="4" name="Group 3"/>
          <p:cNvGrpSpPr/>
          <p:nvPr/>
        </p:nvGrpSpPr>
        <p:grpSpPr>
          <a:xfrm>
            <a:off x="4393565" y="1997390"/>
            <a:ext cx="4240530" cy="1790065"/>
            <a:chOff x="2451735" y="2533967"/>
            <a:chExt cx="4240530" cy="1790065"/>
          </a:xfrm>
        </p:grpSpPr>
        <p:sp>
          <p:nvSpPr>
            <p:cNvPr id="46" name="Oval 45"/>
            <p:cNvSpPr/>
            <p:nvPr/>
          </p:nvSpPr>
          <p:spPr>
            <a:xfrm>
              <a:off x="4111625" y="3438207"/>
              <a:ext cx="885825" cy="885825"/>
            </a:xfrm>
            <a:prstGeom prst="ellipse">
              <a:avLst/>
            </a:prstGeom>
            <a:solidFill>
              <a:srgbClr val="4F81B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 lastClr="FFFFFF"/>
                  </a:solidFill>
                  <a:effectLst/>
                  <a:uLnTx/>
                  <a:uFillTx/>
                  <a:latin typeface="Calibri"/>
                  <a:ea typeface="Times New Roman"/>
                  <a:cs typeface="Times New Roman"/>
                </a:rPr>
                <a:t>Source</a:t>
              </a:r>
            </a:p>
          </p:txBody>
        </p:sp>
        <p:sp>
          <p:nvSpPr>
            <p:cNvPr id="47" name="Oval 46"/>
            <p:cNvSpPr/>
            <p:nvPr/>
          </p:nvSpPr>
          <p:spPr>
            <a:xfrm>
              <a:off x="3578225" y="2533967"/>
              <a:ext cx="533400" cy="533400"/>
            </a:xfrm>
            <a:prstGeom prst="ellipse">
              <a:avLst/>
            </a:prstGeom>
            <a:solidFill>
              <a:srgbClr val="9BBB59"/>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48" name="Oval 47"/>
            <p:cNvSpPr/>
            <p:nvPr/>
          </p:nvSpPr>
          <p:spPr>
            <a:xfrm>
              <a:off x="5949315" y="3523297"/>
              <a:ext cx="533400" cy="532765"/>
            </a:xfrm>
            <a:prstGeom prst="ellipse">
              <a:avLst/>
            </a:prstGeom>
            <a:solidFill>
              <a:srgbClr val="8064A2"/>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49" name="Oval 48"/>
            <p:cNvSpPr/>
            <p:nvPr/>
          </p:nvSpPr>
          <p:spPr>
            <a:xfrm>
              <a:off x="2672715" y="3523297"/>
              <a:ext cx="533400" cy="532765"/>
            </a:xfrm>
            <a:prstGeom prst="ellipse">
              <a:avLst/>
            </a:prstGeom>
            <a:solidFill>
              <a:srgbClr val="C0504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50" name="Oval 49"/>
            <p:cNvSpPr/>
            <p:nvPr/>
          </p:nvSpPr>
          <p:spPr>
            <a:xfrm>
              <a:off x="5130165" y="2533967"/>
              <a:ext cx="533400" cy="532765"/>
            </a:xfrm>
            <a:prstGeom prst="ellipse">
              <a:avLst/>
            </a:prstGeom>
            <a:solidFill>
              <a:srgbClr val="4BACC6"/>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51" name="Text Box 68"/>
            <p:cNvSpPr txBox="1"/>
            <p:nvPr/>
          </p:nvSpPr>
          <p:spPr>
            <a:xfrm>
              <a:off x="2451735" y="4047807"/>
              <a:ext cx="962025" cy="2571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Subscriber</a:t>
              </a:r>
            </a:p>
          </p:txBody>
        </p:sp>
        <p:sp>
          <p:nvSpPr>
            <p:cNvPr id="52" name="Text Box 68"/>
            <p:cNvSpPr txBox="1"/>
            <p:nvPr/>
          </p:nvSpPr>
          <p:spPr>
            <a:xfrm>
              <a:off x="2785110" y="2835592"/>
              <a:ext cx="962025" cy="2571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Subscriber</a:t>
              </a:r>
            </a:p>
          </p:txBody>
        </p:sp>
        <p:sp>
          <p:nvSpPr>
            <p:cNvPr id="53" name="Text Box 68"/>
            <p:cNvSpPr txBox="1"/>
            <p:nvPr/>
          </p:nvSpPr>
          <p:spPr>
            <a:xfrm>
              <a:off x="5520690" y="2810827"/>
              <a:ext cx="962025" cy="25654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Subscriber</a:t>
              </a:r>
            </a:p>
          </p:txBody>
        </p:sp>
        <p:sp>
          <p:nvSpPr>
            <p:cNvPr id="54" name="Text Box 68"/>
            <p:cNvSpPr txBox="1"/>
            <p:nvPr/>
          </p:nvSpPr>
          <p:spPr>
            <a:xfrm>
              <a:off x="5730240" y="4047172"/>
              <a:ext cx="962025" cy="25654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Subscriber</a:t>
              </a:r>
            </a:p>
          </p:txBody>
        </p:sp>
        <p:cxnSp>
          <p:nvCxnSpPr>
            <p:cNvPr id="55" name="Straight Arrow Connector 54"/>
            <p:cNvCxnSpPr/>
            <p:nvPr/>
          </p:nvCxnSpPr>
          <p:spPr>
            <a:xfrm>
              <a:off x="3206115" y="3789997"/>
              <a:ext cx="904875" cy="91440"/>
            </a:xfrm>
            <a:prstGeom prst="straightConnector1">
              <a:avLst/>
            </a:prstGeom>
            <a:noFill/>
            <a:ln w="25400" cap="flat" cmpd="sng" algn="ctr">
              <a:solidFill>
                <a:sysClr val="windowText" lastClr="000000"/>
              </a:solidFill>
              <a:prstDash val="solid"/>
              <a:headEnd type="arrow" w="med" len="med"/>
              <a:tailEnd type="none" w="med" len="med"/>
            </a:ln>
            <a:effectLst>
              <a:outerShdw blurRad="40000" dist="20000" dir="5400000" rotWithShape="0">
                <a:srgbClr val="000000">
                  <a:alpha val="38000"/>
                </a:srgbClr>
              </a:outerShdw>
            </a:effectLst>
          </p:spPr>
        </p:cxnSp>
        <p:cxnSp>
          <p:nvCxnSpPr>
            <p:cNvPr id="56" name="Straight Arrow Connector 55"/>
            <p:cNvCxnSpPr/>
            <p:nvPr/>
          </p:nvCxnSpPr>
          <p:spPr>
            <a:xfrm>
              <a:off x="4033520" y="2988627"/>
              <a:ext cx="207645" cy="578485"/>
            </a:xfrm>
            <a:prstGeom prst="straightConnector1">
              <a:avLst/>
            </a:prstGeom>
            <a:noFill/>
            <a:ln w="25400" cap="flat" cmpd="sng" algn="ctr">
              <a:solidFill>
                <a:sysClr val="windowText" lastClr="000000"/>
              </a:solidFill>
              <a:prstDash val="solid"/>
              <a:headEnd type="arrow" w="med" len="med"/>
              <a:tailEnd type="none" w="med" len="med"/>
            </a:ln>
            <a:effectLst>
              <a:outerShdw blurRad="40000" dist="20000" dir="5400000" rotWithShape="0">
                <a:srgbClr val="000000">
                  <a:alpha val="38000"/>
                </a:srgbClr>
              </a:outerShdw>
            </a:effectLst>
          </p:spPr>
        </p:cxnSp>
        <p:cxnSp>
          <p:nvCxnSpPr>
            <p:cNvPr id="57" name="Straight Arrow Connector 56"/>
            <p:cNvCxnSpPr/>
            <p:nvPr/>
          </p:nvCxnSpPr>
          <p:spPr>
            <a:xfrm flipH="1">
              <a:off x="4867910" y="2989262"/>
              <a:ext cx="339725" cy="578485"/>
            </a:xfrm>
            <a:prstGeom prst="straightConnector1">
              <a:avLst/>
            </a:prstGeom>
            <a:noFill/>
            <a:ln w="25400" cap="flat" cmpd="sng" algn="ctr">
              <a:solidFill>
                <a:sysClr val="windowText" lastClr="000000"/>
              </a:solidFill>
              <a:prstDash val="solid"/>
              <a:headEnd type="arrow" w="med" len="med"/>
              <a:tailEnd type="none" w="med" len="med"/>
            </a:ln>
            <a:effectLst>
              <a:outerShdw blurRad="40000" dist="20000" dir="5400000" rotWithShape="0">
                <a:srgbClr val="000000">
                  <a:alpha val="38000"/>
                </a:srgbClr>
              </a:outerShdw>
            </a:effectLst>
          </p:spPr>
        </p:cxnSp>
        <p:cxnSp>
          <p:nvCxnSpPr>
            <p:cNvPr id="58" name="Straight Arrow Connector 57"/>
            <p:cNvCxnSpPr/>
            <p:nvPr/>
          </p:nvCxnSpPr>
          <p:spPr>
            <a:xfrm flipV="1">
              <a:off x="4998085" y="3789362"/>
              <a:ext cx="951230" cy="91440"/>
            </a:xfrm>
            <a:prstGeom prst="straightConnector1">
              <a:avLst/>
            </a:prstGeom>
            <a:noFill/>
            <a:ln w="25400" cap="flat" cmpd="sng" algn="ctr">
              <a:solidFill>
                <a:sysClr val="windowText" lastClr="000000"/>
              </a:solidFill>
              <a:prstDash val="solid"/>
              <a:headEnd type="none" w="med" len="med"/>
              <a:tailEnd type="arrow" w="med" len="med"/>
            </a:ln>
            <a:effectLst>
              <a:outerShdw blurRad="40000" dist="20000" dir="5400000" rotWithShape="0">
                <a:srgbClr val="000000">
                  <a:alpha val="38000"/>
                </a:srgbClr>
              </a:outerShdw>
            </a:effectLst>
          </p:spPr>
        </p:cxnSp>
      </p:grpSp>
      <p:grpSp>
        <p:nvGrpSpPr>
          <p:cNvPr id="6" name="Group 5"/>
          <p:cNvGrpSpPr/>
          <p:nvPr/>
        </p:nvGrpSpPr>
        <p:grpSpPr>
          <a:xfrm>
            <a:off x="140652" y="3252785"/>
            <a:ext cx="4421505" cy="1922780"/>
            <a:chOff x="2361247" y="2467610"/>
            <a:chExt cx="4421505" cy="1922780"/>
          </a:xfrm>
        </p:grpSpPr>
        <p:sp>
          <p:nvSpPr>
            <p:cNvPr id="77" name="Oval 76"/>
            <p:cNvSpPr/>
            <p:nvPr/>
          </p:nvSpPr>
          <p:spPr>
            <a:xfrm>
              <a:off x="3668712" y="2467610"/>
              <a:ext cx="533400" cy="533400"/>
            </a:xfrm>
            <a:prstGeom prst="ellipse">
              <a:avLst/>
            </a:prstGeom>
            <a:solidFill>
              <a:srgbClr val="9BBB59"/>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78" name="Oval 77"/>
            <p:cNvSpPr/>
            <p:nvPr/>
          </p:nvSpPr>
          <p:spPr>
            <a:xfrm>
              <a:off x="6039802" y="3456940"/>
              <a:ext cx="533400" cy="532765"/>
            </a:xfrm>
            <a:prstGeom prst="ellipse">
              <a:avLst/>
            </a:prstGeom>
            <a:solidFill>
              <a:srgbClr val="8064A2"/>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79" name="Oval 78"/>
            <p:cNvSpPr/>
            <p:nvPr/>
          </p:nvSpPr>
          <p:spPr>
            <a:xfrm>
              <a:off x="3097847" y="3329940"/>
              <a:ext cx="533400" cy="532765"/>
            </a:xfrm>
            <a:prstGeom prst="ellipse">
              <a:avLst/>
            </a:prstGeom>
            <a:solidFill>
              <a:srgbClr val="C0504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80" name="Oval 79"/>
            <p:cNvSpPr/>
            <p:nvPr/>
          </p:nvSpPr>
          <p:spPr>
            <a:xfrm>
              <a:off x="5220652" y="2467610"/>
              <a:ext cx="533400" cy="532765"/>
            </a:xfrm>
            <a:prstGeom prst="ellipse">
              <a:avLst/>
            </a:prstGeom>
            <a:solidFill>
              <a:srgbClr val="4BACC6"/>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81" name="Text Box 167"/>
            <p:cNvSpPr txBox="1"/>
            <p:nvPr/>
          </p:nvSpPr>
          <p:spPr>
            <a:xfrm>
              <a:off x="2361247" y="3474720"/>
              <a:ext cx="962025" cy="2571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Peer E</a:t>
              </a:r>
            </a:p>
          </p:txBody>
        </p:sp>
        <p:sp>
          <p:nvSpPr>
            <p:cNvPr id="82" name="Text Box 68"/>
            <p:cNvSpPr txBox="1"/>
            <p:nvPr/>
          </p:nvSpPr>
          <p:spPr>
            <a:xfrm>
              <a:off x="2952432" y="2597785"/>
              <a:ext cx="962025" cy="2571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Peer D</a:t>
              </a:r>
            </a:p>
          </p:txBody>
        </p:sp>
        <p:sp>
          <p:nvSpPr>
            <p:cNvPr id="83" name="Text Box 68"/>
            <p:cNvSpPr txBox="1"/>
            <p:nvPr/>
          </p:nvSpPr>
          <p:spPr>
            <a:xfrm>
              <a:off x="5515927" y="2599055"/>
              <a:ext cx="962025" cy="25654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Peer C</a:t>
              </a:r>
            </a:p>
          </p:txBody>
        </p:sp>
        <p:sp>
          <p:nvSpPr>
            <p:cNvPr id="84" name="Text Box 68"/>
            <p:cNvSpPr txBox="1"/>
            <p:nvPr/>
          </p:nvSpPr>
          <p:spPr>
            <a:xfrm>
              <a:off x="5820727" y="3980815"/>
              <a:ext cx="962025" cy="25654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Peer B</a:t>
              </a:r>
            </a:p>
          </p:txBody>
        </p:sp>
        <p:cxnSp>
          <p:nvCxnSpPr>
            <p:cNvPr id="85" name="Straight Arrow Connector 84"/>
            <p:cNvCxnSpPr/>
            <p:nvPr/>
          </p:nvCxnSpPr>
          <p:spPr>
            <a:xfrm>
              <a:off x="3631247" y="3596005"/>
              <a:ext cx="923925" cy="270510"/>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sp>
          <p:nvSpPr>
            <p:cNvPr id="86" name="Oval 85"/>
            <p:cNvSpPr/>
            <p:nvPr/>
          </p:nvSpPr>
          <p:spPr>
            <a:xfrm>
              <a:off x="4555172" y="3600450"/>
              <a:ext cx="533400" cy="532765"/>
            </a:xfrm>
            <a:prstGeom prst="ellipse">
              <a:avLst/>
            </a:prstGeom>
            <a:solidFill>
              <a:srgbClr val="F79646"/>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87" name="Text Box 167"/>
            <p:cNvSpPr txBox="1"/>
            <p:nvPr/>
          </p:nvSpPr>
          <p:spPr>
            <a:xfrm>
              <a:off x="4364672" y="4133215"/>
              <a:ext cx="962025" cy="25717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Peer A</a:t>
              </a:r>
            </a:p>
          </p:txBody>
        </p:sp>
        <p:cxnSp>
          <p:nvCxnSpPr>
            <p:cNvPr id="88" name="Straight Arrow Connector 87"/>
            <p:cNvCxnSpPr/>
            <p:nvPr/>
          </p:nvCxnSpPr>
          <p:spPr>
            <a:xfrm flipV="1">
              <a:off x="3552507" y="2734310"/>
              <a:ext cx="1667510" cy="673100"/>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cxnSp>
          <p:nvCxnSpPr>
            <p:cNvPr id="89" name="Straight Arrow Connector 88"/>
            <p:cNvCxnSpPr/>
            <p:nvPr/>
          </p:nvCxnSpPr>
          <p:spPr>
            <a:xfrm>
              <a:off x="4124007" y="2922270"/>
              <a:ext cx="508635" cy="755650"/>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cxnSp>
          <p:nvCxnSpPr>
            <p:cNvPr id="90" name="Straight Arrow Connector 89"/>
            <p:cNvCxnSpPr/>
            <p:nvPr/>
          </p:nvCxnSpPr>
          <p:spPr>
            <a:xfrm flipH="1">
              <a:off x="5088572" y="3723005"/>
              <a:ext cx="951230" cy="143510"/>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cxnSp>
          <p:nvCxnSpPr>
            <p:cNvPr id="91" name="Straight Arrow Connector 90"/>
            <p:cNvCxnSpPr/>
            <p:nvPr/>
          </p:nvCxnSpPr>
          <p:spPr>
            <a:xfrm>
              <a:off x="4202112" y="2791460"/>
              <a:ext cx="1915795" cy="743585"/>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cxnSp>
          <p:nvCxnSpPr>
            <p:cNvPr id="92" name="Straight Arrow Connector 91"/>
            <p:cNvCxnSpPr/>
            <p:nvPr/>
          </p:nvCxnSpPr>
          <p:spPr>
            <a:xfrm>
              <a:off x="5675947" y="2922905"/>
              <a:ext cx="630555" cy="534035"/>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grpSp>
      <p:grpSp>
        <p:nvGrpSpPr>
          <p:cNvPr id="7" name="Group 6"/>
          <p:cNvGrpSpPr/>
          <p:nvPr/>
        </p:nvGrpSpPr>
        <p:grpSpPr>
          <a:xfrm>
            <a:off x="4147502" y="4463095"/>
            <a:ext cx="4996815" cy="2028190"/>
            <a:chOff x="2073592" y="2414905"/>
            <a:chExt cx="4996815" cy="2028190"/>
          </a:xfrm>
        </p:grpSpPr>
        <p:sp>
          <p:nvSpPr>
            <p:cNvPr id="106" name="Oval 105"/>
            <p:cNvSpPr/>
            <p:nvPr/>
          </p:nvSpPr>
          <p:spPr>
            <a:xfrm>
              <a:off x="3888422" y="3319145"/>
              <a:ext cx="885825" cy="885825"/>
            </a:xfrm>
            <a:prstGeom prst="ellipse">
              <a:avLst/>
            </a:prstGeom>
            <a:solidFill>
              <a:srgbClr val="4F81B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 lastClr="FFFFFF"/>
                  </a:solidFill>
                  <a:effectLst/>
                  <a:uLnTx/>
                  <a:uFillTx/>
                  <a:latin typeface="Calibri"/>
                  <a:ea typeface="Times New Roman"/>
                  <a:cs typeface="Times New Roman"/>
                </a:rPr>
                <a:t>Hub</a:t>
              </a:r>
            </a:p>
          </p:txBody>
        </p:sp>
        <p:sp>
          <p:nvSpPr>
            <p:cNvPr id="107" name="Oval 106"/>
            <p:cNvSpPr/>
            <p:nvPr/>
          </p:nvSpPr>
          <p:spPr>
            <a:xfrm>
              <a:off x="3355022" y="2414905"/>
              <a:ext cx="533400" cy="533400"/>
            </a:xfrm>
            <a:prstGeom prst="ellipse">
              <a:avLst/>
            </a:prstGeom>
            <a:solidFill>
              <a:srgbClr val="9BBB59"/>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08" name="Oval 107"/>
            <p:cNvSpPr/>
            <p:nvPr/>
          </p:nvSpPr>
          <p:spPr>
            <a:xfrm>
              <a:off x="5726112" y="3404235"/>
              <a:ext cx="533400" cy="532765"/>
            </a:xfrm>
            <a:prstGeom prst="ellipse">
              <a:avLst/>
            </a:prstGeom>
            <a:solidFill>
              <a:srgbClr val="8064A2"/>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109" name="Oval 108"/>
            <p:cNvSpPr/>
            <p:nvPr/>
          </p:nvSpPr>
          <p:spPr>
            <a:xfrm>
              <a:off x="2449512" y="3404235"/>
              <a:ext cx="533400" cy="532765"/>
            </a:xfrm>
            <a:prstGeom prst="ellipse">
              <a:avLst/>
            </a:prstGeom>
            <a:solidFill>
              <a:srgbClr val="C0504D"/>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110" name="Oval 109"/>
            <p:cNvSpPr/>
            <p:nvPr/>
          </p:nvSpPr>
          <p:spPr>
            <a:xfrm>
              <a:off x="4906962" y="2414905"/>
              <a:ext cx="533400" cy="532765"/>
            </a:xfrm>
            <a:prstGeom prst="ellipse">
              <a:avLst/>
            </a:prstGeom>
            <a:solidFill>
              <a:srgbClr val="4BACC6"/>
            </a:solid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Calibri"/>
                  <a:ea typeface="Times New Roman"/>
                  <a:cs typeface="Times New Roman"/>
                </a:rPr>
                <a:t> </a:t>
              </a:r>
            </a:p>
          </p:txBody>
        </p:sp>
        <p:sp>
          <p:nvSpPr>
            <p:cNvPr id="111" name="Text Box 257"/>
            <p:cNvSpPr txBox="1"/>
            <p:nvPr/>
          </p:nvSpPr>
          <p:spPr>
            <a:xfrm>
              <a:off x="2073592" y="3928745"/>
              <a:ext cx="1307465" cy="5143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Spoke</a:t>
              </a:r>
              <a:b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br>
              <a:r>
                <a:rPr kumimoji="0" lang="en-US" sz="1100" b="0" i="0" u="none" strike="noStrike" kern="0" cap="none" spc="0" normalizeH="0" baseline="0" noProof="0">
                  <a:ln>
                    <a:noFill/>
                  </a:ln>
                  <a:solidFill>
                    <a:sysClr val="windowText" lastClr="000000"/>
                  </a:solidFill>
                  <a:effectLst/>
                  <a:uLnTx/>
                  <a:uFillTx/>
                  <a:latin typeface="Calibri"/>
                  <a:ea typeface="Times New Roman"/>
                  <a:cs typeface="Times New Roman"/>
                </a:rPr>
                <a:t>(Consumer only)</a:t>
              </a:r>
            </a:p>
          </p:txBody>
        </p:sp>
        <p:sp>
          <p:nvSpPr>
            <p:cNvPr id="112" name="Text Box 68"/>
            <p:cNvSpPr txBox="1"/>
            <p:nvPr/>
          </p:nvSpPr>
          <p:spPr>
            <a:xfrm>
              <a:off x="2260282" y="2586355"/>
              <a:ext cx="1263650" cy="60833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Spoke</a:t>
              </a:r>
              <a:b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b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(Consumer &amp; Producer)</a:t>
              </a:r>
            </a:p>
          </p:txBody>
        </p:sp>
        <p:sp>
          <p:nvSpPr>
            <p:cNvPr id="113" name="Text Box 68"/>
            <p:cNvSpPr txBox="1"/>
            <p:nvPr/>
          </p:nvSpPr>
          <p:spPr>
            <a:xfrm>
              <a:off x="5297487" y="2691130"/>
              <a:ext cx="1086485" cy="50292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Spoke</a:t>
              </a:r>
              <a:b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b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(Producer only)</a:t>
              </a:r>
            </a:p>
          </p:txBody>
        </p:sp>
        <p:sp>
          <p:nvSpPr>
            <p:cNvPr id="114" name="Text Box 68"/>
            <p:cNvSpPr txBox="1"/>
            <p:nvPr/>
          </p:nvSpPr>
          <p:spPr>
            <a:xfrm>
              <a:off x="6165532" y="3507740"/>
              <a:ext cx="904875" cy="68643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Spoke</a:t>
              </a:r>
              <a:b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b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(Consumer &amp; Producer)</a:t>
              </a: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1100" b="0" i="0" u="none" strike="noStrike" kern="0" cap="none" spc="0" normalizeH="0" baseline="0" noProof="0" dirty="0">
                  <a:ln>
                    <a:noFill/>
                  </a:ln>
                  <a:solidFill>
                    <a:sysClr val="windowText" lastClr="000000"/>
                  </a:solidFill>
                  <a:effectLst/>
                  <a:uLnTx/>
                  <a:uFillTx/>
                  <a:latin typeface="Calibri"/>
                  <a:ea typeface="Times New Roman"/>
                  <a:cs typeface="Times New Roman"/>
                </a:rPr>
                <a:t> </a:t>
              </a:r>
            </a:p>
          </p:txBody>
        </p:sp>
        <p:cxnSp>
          <p:nvCxnSpPr>
            <p:cNvPr id="115" name="Straight Arrow Connector 114"/>
            <p:cNvCxnSpPr/>
            <p:nvPr/>
          </p:nvCxnSpPr>
          <p:spPr>
            <a:xfrm>
              <a:off x="2982912" y="3670935"/>
              <a:ext cx="904875" cy="91440"/>
            </a:xfrm>
            <a:prstGeom prst="straightConnector1">
              <a:avLst/>
            </a:prstGeom>
            <a:noFill/>
            <a:ln w="25400" cap="flat" cmpd="sng" algn="ctr">
              <a:solidFill>
                <a:sysClr val="windowText" lastClr="000000"/>
              </a:solidFill>
              <a:prstDash val="solid"/>
              <a:headEnd type="arrow" w="med" len="med"/>
              <a:tailEnd type="none" w="med" len="med"/>
            </a:ln>
            <a:effectLst>
              <a:outerShdw blurRad="40000" dist="20000" dir="5400000" rotWithShape="0">
                <a:srgbClr val="000000">
                  <a:alpha val="38000"/>
                </a:srgbClr>
              </a:outerShdw>
            </a:effectLst>
          </p:spPr>
        </p:cxnSp>
        <p:cxnSp>
          <p:nvCxnSpPr>
            <p:cNvPr id="116" name="Straight Arrow Connector 115"/>
            <p:cNvCxnSpPr/>
            <p:nvPr/>
          </p:nvCxnSpPr>
          <p:spPr>
            <a:xfrm>
              <a:off x="3810317" y="2869565"/>
              <a:ext cx="207645" cy="578485"/>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cxnSp>
          <p:nvCxnSpPr>
            <p:cNvPr id="117" name="Straight Arrow Connector 116"/>
            <p:cNvCxnSpPr/>
            <p:nvPr/>
          </p:nvCxnSpPr>
          <p:spPr>
            <a:xfrm flipH="1">
              <a:off x="4644707" y="2870200"/>
              <a:ext cx="339725" cy="578485"/>
            </a:xfrm>
            <a:prstGeom prst="straightConnector1">
              <a:avLst/>
            </a:prstGeom>
            <a:noFill/>
            <a:ln w="25400" cap="flat" cmpd="sng" algn="ctr">
              <a:solidFill>
                <a:sysClr val="windowText" lastClr="000000"/>
              </a:solidFill>
              <a:prstDash val="solid"/>
              <a:headEnd type="none" w="med" len="med"/>
              <a:tailEnd type="arrow" w="med" len="med"/>
            </a:ln>
            <a:effectLst>
              <a:outerShdw blurRad="40000" dist="20000" dir="5400000" rotWithShape="0">
                <a:srgbClr val="000000">
                  <a:alpha val="38000"/>
                </a:srgbClr>
              </a:outerShdw>
            </a:effectLst>
          </p:spPr>
        </p:cxnSp>
        <p:cxnSp>
          <p:nvCxnSpPr>
            <p:cNvPr id="118" name="Straight Arrow Connector 117"/>
            <p:cNvCxnSpPr/>
            <p:nvPr/>
          </p:nvCxnSpPr>
          <p:spPr>
            <a:xfrm flipV="1">
              <a:off x="4774882" y="3670300"/>
              <a:ext cx="951230" cy="91440"/>
            </a:xfrm>
            <a:prstGeom prst="straightConnector1">
              <a:avLst/>
            </a:prstGeom>
            <a:noFill/>
            <a:ln w="25400" cap="flat" cmpd="sng" algn="ctr">
              <a:solidFill>
                <a:sysClr val="windowText" lastClr="000000"/>
              </a:solidFill>
              <a:prstDash val="solid"/>
              <a:headEnd type="arrow" w="med" len="med"/>
              <a:tailEnd type="arrow" w="med" len="med"/>
            </a:ln>
            <a:effectLst>
              <a:outerShdw blurRad="40000" dist="20000" dir="5400000" rotWithShape="0">
                <a:srgbClr val="000000">
                  <a:alpha val="38000"/>
                </a:srgbClr>
              </a:outerShdw>
            </a:effectLst>
          </p:spPr>
        </p:cxnSp>
      </p:grpSp>
    </p:spTree>
    <p:extLst>
      <p:ext uri="{BB962C8B-B14F-4D97-AF65-F5344CB8AC3E}">
        <p14:creationId xmlns:p14="http://schemas.microsoft.com/office/powerpoint/2010/main" val="256577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TAXII defines four core services</a:t>
            </a:r>
          </a:p>
          <a:p>
            <a:pPr lvl="1"/>
            <a:r>
              <a:rPr lang="en-US" dirty="0" smtClean="0"/>
              <a:t>Discovery – A way to learn what services an entity supports and how to interact with them</a:t>
            </a:r>
          </a:p>
          <a:p>
            <a:pPr lvl="1"/>
            <a:r>
              <a:rPr lang="en-US" dirty="0" smtClean="0"/>
              <a:t>Feed Management – A way to learn about and request subscriptions to data feeds</a:t>
            </a:r>
          </a:p>
          <a:p>
            <a:pPr lvl="1"/>
            <a:r>
              <a:rPr lang="en-US" dirty="0" smtClean="0"/>
              <a:t>Inbox – A way to receive pushed content (push messaging)</a:t>
            </a:r>
          </a:p>
          <a:p>
            <a:pPr lvl="1"/>
            <a:r>
              <a:rPr lang="en-US" dirty="0" smtClean="0"/>
              <a:t>Poll – A way to request content (pull messaging)</a:t>
            </a:r>
          </a:p>
          <a:p>
            <a:r>
              <a:rPr lang="en-US" dirty="0" smtClean="0"/>
              <a:t>Each service is optional – implement only the ones you wish</a:t>
            </a:r>
          </a:p>
          <a:p>
            <a:r>
              <a:rPr lang="en-US" dirty="0" smtClean="0"/>
              <a:t>Services can be combined in different ways for different sharing models</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7</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TAXII Services</a:t>
            </a:r>
            <a:endParaRPr lang="en-US" dirty="0"/>
          </a:p>
        </p:txBody>
      </p:sp>
    </p:spTree>
    <p:extLst>
      <p:ext uri="{BB962C8B-B14F-4D97-AF65-F5344CB8AC3E}">
        <p14:creationId xmlns:p14="http://schemas.microsoft.com/office/powerpoint/2010/main" val="67346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Hub &amp; Spoke Example</a:t>
            </a:r>
            <a:endParaRPr lang="en-US" dirty="0"/>
          </a:p>
        </p:txBody>
      </p:sp>
      <p:sp>
        <p:nvSpPr>
          <p:cNvPr id="4" name="Footer Placeholder 3"/>
          <p:cNvSpPr>
            <a:spLocks noGrp="1"/>
          </p:cNvSpPr>
          <p:nvPr>
            <p:ph type="ftr" sz="quarter" idx="4294967295"/>
          </p:nvPr>
        </p:nvSpPr>
        <p:spPr>
          <a:xfrm>
            <a:off x="620486" y="6594600"/>
            <a:ext cx="5832560" cy="221835"/>
          </a:xfrm>
          <a:prstGeom prst="rect">
            <a:avLst/>
          </a:prstGeom>
        </p:spPr>
        <p:txBody>
          <a:bodyPr/>
          <a:lstStyle/>
          <a:p>
            <a:pPr algn="l"/>
            <a:r>
              <a:rPr lang="en-US" smtClean="0">
                <a:solidFill>
                  <a:schemeClr val="tx1">
                    <a:lumMod val="50000"/>
                    <a:lumOff val="50000"/>
                  </a:schemeClr>
                </a:solidFill>
              </a:rPr>
              <a:t>© 2013 The MITRE Corporation. All rights reserved. 	For internal MITRE use</a:t>
            </a:r>
            <a:endParaRPr lang="en-US" dirty="0">
              <a:solidFill>
                <a:schemeClr val="tx1">
                  <a:lumMod val="50000"/>
                  <a:lumOff val="50000"/>
                </a:schemeClr>
              </a:solidFill>
            </a:endParaRPr>
          </a:p>
        </p:txBody>
      </p:sp>
      <p:grpSp>
        <p:nvGrpSpPr>
          <p:cNvPr id="7" name="Group 6"/>
          <p:cNvGrpSpPr/>
          <p:nvPr/>
        </p:nvGrpSpPr>
        <p:grpSpPr>
          <a:xfrm>
            <a:off x="479564" y="1437630"/>
            <a:ext cx="1139867" cy="726510"/>
            <a:chOff x="1160478" y="1440493"/>
            <a:chExt cx="1139867" cy="726510"/>
          </a:xfrm>
        </p:grpSpPr>
        <p:sp>
          <p:nvSpPr>
            <p:cNvPr id="5" name="Hexagon 4"/>
            <p:cNvSpPr/>
            <p:nvPr/>
          </p:nvSpPr>
          <p:spPr>
            <a:xfrm>
              <a:off x="1227551" y="1440493"/>
              <a:ext cx="842752" cy="726510"/>
            </a:xfrm>
            <a:prstGeom prst="hexagon">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700" dirty="0" smtClean="0">
                <a:solidFill>
                  <a:schemeClr val="tx1"/>
                </a:solidFill>
              </a:endParaRPr>
            </a:p>
          </p:txBody>
        </p:sp>
        <p:sp>
          <p:nvSpPr>
            <p:cNvPr id="6" name="TextBox 5"/>
            <p:cNvSpPr txBox="1"/>
            <p:nvPr/>
          </p:nvSpPr>
          <p:spPr>
            <a:xfrm>
              <a:off x="1160478" y="1646997"/>
              <a:ext cx="1139867" cy="307777"/>
            </a:xfrm>
            <a:prstGeom prst="rect">
              <a:avLst/>
            </a:prstGeom>
            <a:noFill/>
          </p:spPr>
          <p:txBody>
            <a:bodyPr wrap="square" rtlCol="0">
              <a:spAutoFit/>
            </a:bodyPr>
            <a:lstStyle/>
            <a:p>
              <a:pPr>
                <a:spcAft>
                  <a:spcPts val="600"/>
                </a:spcAft>
              </a:pPr>
              <a:r>
                <a:rPr lang="en-US" sz="1400" dirty="0" smtClean="0">
                  <a:ea typeface="Verdana" pitchFamily="34" charset="0"/>
                  <a:cs typeface="Verdana" pitchFamily="34" charset="0"/>
                </a:rPr>
                <a:t>Discovery</a:t>
              </a:r>
              <a:endParaRPr lang="en-US" sz="1600" dirty="0">
                <a:ea typeface="Verdana" pitchFamily="34" charset="0"/>
                <a:cs typeface="Verdana" pitchFamily="34" charset="0"/>
              </a:endParaRPr>
            </a:p>
          </p:txBody>
        </p:sp>
      </p:grpSp>
      <p:grpSp>
        <p:nvGrpSpPr>
          <p:cNvPr id="10" name="Group 9"/>
          <p:cNvGrpSpPr/>
          <p:nvPr/>
        </p:nvGrpSpPr>
        <p:grpSpPr>
          <a:xfrm>
            <a:off x="2743200" y="1440079"/>
            <a:ext cx="726510" cy="726510"/>
            <a:chOff x="1648927" y="1437630"/>
            <a:chExt cx="726510" cy="726510"/>
          </a:xfrm>
        </p:grpSpPr>
        <p:sp>
          <p:nvSpPr>
            <p:cNvPr id="8" name="Teardrop 7"/>
            <p:cNvSpPr/>
            <p:nvPr/>
          </p:nvSpPr>
          <p:spPr>
            <a:xfrm>
              <a:off x="1648927" y="1437630"/>
              <a:ext cx="726510" cy="726510"/>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smtClean="0">
                <a:solidFill>
                  <a:schemeClr val="tx1"/>
                </a:solidFill>
              </a:endParaRPr>
            </a:p>
          </p:txBody>
        </p:sp>
        <p:sp>
          <p:nvSpPr>
            <p:cNvPr id="9" name="TextBox 8"/>
            <p:cNvSpPr txBox="1"/>
            <p:nvPr/>
          </p:nvSpPr>
          <p:spPr>
            <a:xfrm>
              <a:off x="1777319" y="1649446"/>
              <a:ext cx="569934" cy="307777"/>
            </a:xfrm>
            <a:prstGeom prst="rect">
              <a:avLst/>
            </a:prstGeom>
            <a:noFill/>
          </p:spPr>
          <p:txBody>
            <a:bodyPr wrap="square" rtlCol="0">
              <a:spAutoFit/>
            </a:bodyPr>
            <a:lstStyle/>
            <a:p>
              <a:pPr>
                <a:spcAft>
                  <a:spcPts val="600"/>
                </a:spcAft>
              </a:pPr>
              <a:r>
                <a:rPr lang="en-US" sz="1400" dirty="0" smtClean="0">
                  <a:ea typeface="Verdana" pitchFamily="34" charset="0"/>
                  <a:cs typeface="Verdana" pitchFamily="34" charset="0"/>
                </a:rPr>
                <a:t>Poll</a:t>
              </a:r>
              <a:endParaRPr lang="en-US" sz="1600" dirty="0">
                <a:ea typeface="Verdana" pitchFamily="34" charset="0"/>
                <a:cs typeface="Verdana" pitchFamily="34" charset="0"/>
              </a:endParaRPr>
            </a:p>
          </p:txBody>
        </p:sp>
      </p:grpSp>
      <p:grpSp>
        <p:nvGrpSpPr>
          <p:cNvPr id="13" name="Group 12"/>
          <p:cNvGrpSpPr/>
          <p:nvPr/>
        </p:nvGrpSpPr>
        <p:grpSpPr>
          <a:xfrm>
            <a:off x="3837473" y="1440079"/>
            <a:ext cx="726511" cy="726510"/>
            <a:chOff x="2743200" y="1437630"/>
            <a:chExt cx="726511" cy="726510"/>
          </a:xfrm>
        </p:grpSpPr>
        <p:sp>
          <p:nvSpPr>
            <p:cNvPr id="11" name="Pie 10"/>
            <p:cNvSpPr/>
            <p:nvPr/>
          </p:nvSpPr>
          <p:spPr>
            <a:xfrm>
              <a:off x="2743200" y="1437630"/>
              <a:ext cx="726510" cy="726510"/>
            </a:xfrm>
            <a:prstGeom prst="pie">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mtClean="0">
                <a:solidFill>
                  <a:schemeClr val="tx1"/>
                </a:solidFill>
              </a:endParaRPr>
            </a:p>
          </p:txBody>
        </p:sp>
        <p:sp>
          <p:nvSpPr>
            <p:cNvPr id="12" name="TextBox 11"/>
            <p:cNvSpPr txBox="1"/>
            <p:nvPr/>
          </p:nvSpPr>
          <p:spPr>
            <a:xfrm>
              <a:off x="2824621" y="1778282"/>
              <a:ext cx="645090" cy="307777"/>
            </a:xfrm>
            <a:prstGeom prst="rect">
              <a:avLst/>
            </a:prstGeom>
            <a:noFill/>
          </p:spPr>
          <p:txBody>
            <a:bodyPr wrap="square" rtlCol="0">
              <a:spAutoFit/>
            </a:bodyPr>
            <a:lstStyle/>
            <a:p>
              <a:pPr>
                <a:spcAft>
                  <a:spcPts val="600"/>
                </a:spcAft>
              </a:pPr>
              <a:r>
                <a:rPr lang="en-US" sz="1400" dirty="0" smtClean="0">
                  <a:ea typeface="Verdana" pitchFamily="34" charset="0"/>
                  <a:cs typeface="Verdana" pitchFamily="34" charset="0"/>
                </a:rPr>
                <a:t>Inbox</a:t>
              </a:r>
              <a:endParaRPr lang="en-US" sz="1600" dirty="0">
                <a:ea typeface="Verdana" pitchFamily="34" charset="0"/>
                <a:cs typeface="Verdana" pitchFamily="34" charset="0"/>
              </a:endParaRPr>
            </a:p>
          </p:txBody>
        </p:sp>
      </p:grpSp>
      <p:grpSp>
        <p:nvGrpSpPr>
          <p:cNvPr id="16" name="Group 15"/>
          <p:cNvGrpSpPr/>
          <p:nvPr/>
        </p:nvGrpSpPr>
        <p:grpSpPr>
          <a:xfrm>
            <a:off x="1580722" y="1440079"/>
            <a:ext cx="913023" cy="751562"/>
            <a:chOff x="1580722" y="1440079"/>
            <a:chExt cx="913023" cy="751562"/>
          </a:xfrm>
        </p:grpSpPr>
        <p:sp>
          <p:nvSpPr>
            <p:cNvPr id="14" name="Plaque 13"/>
            <p:cNvSpPr/>
            <p:nvPr/>
          </p:nvSpPr>
          <p:spPr>
            <a:xfrm>
              <a:off x="1648927" y="1440079"/>
              <a:ext cx="751562" cy="751562"/>
            </a:xfrm>
            <a:prstGeom prst="plaque">
              <a:avLst>
                <a:gd name="adj" fmla="val 25000"/>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mtClean="0">
                <a:solidFill>
                  <a:schemeClr val="tx1"/>
                </a:solidFill>
              </a:endParaRPr>
            </a:p>
          </p:txBody>
        </p:sp>
        <p:sp>
          <p:nvSpPr>
            <p:cNvPr id="15" name="TextBox 14"/>
            <p:cNvSpPr txBox="1"/>
            <p:nvPr/>
          </p:nvSpPr>
          <p:spPr>
            <a:xfrm>
              <a:off x="1580722" y="1526749"/>
              <a:ext cx="913023" cy="523220"/>
            </a:xfrm>
            <a:prstGeom prst="rect">
              <a:avLst/>
            </a:prstGeom>
            <a:noFill/>
          </p:spPr>
          <p:txBody>
            <a:bodyPr wrap="square" rtlCol="0">
              <a:spAutoFit/>
            </a:bodyPr>
            <a:lstStyle/>
            <a:p>
              <a:pPr algn="ctr">
                <a:spcAft>
                  <a:spcPts val="600"/>
                </a:spcAft>
              </a:pPr>
              <a:r>
                <a:rPr lang="en-US" sz="1400" dirty="0" smtClean="0">
                  <a:ea typeface="Verdana" pitchFamily="34" charset="0"/>
                  <a:cs typeface="Verdana" pitchFamily="34" charset="0"/>
                </a:rPr>
                <a:t>Feed Manage.</a:t>
              </a:r>
              <a:endParaRPr lang="en-US" sz="1600" dirty="0">
                <a:ea typeface="Verdana" pitchFamily="34" charset="0"/>
                <a:cs typeface="Verdana" pitchFamily="34" charset="0"/>
              </a:endParaRPr>
            </a:p>
          </p:txBody>
        </p:sp>
      </p:grpSp>
      <p:sp>
        <p:nvSpPr>
          <p:cNvPr id="17" name="Oval 16"/>
          <p:cNvSpPr/>
          <p:nvPr/>
        </p:nvSpPr>
        <p:spPr>
          <a:xfrm>
            <a:off x="3963778" y="2918564"/>
            <a:ext cx="1691013" cy="1691013"/>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solidFill>
                  <a:schemeClr val="tx1"/>
                </a:solidFill>
              </a:rPr>
              <a:t>Hub</a:t>
            </a:r>
          </a:p>
        </p:txBody>
      </p:sp>
      <p:sp>
        <p:nvSpPr>
          <p:cNvPr id="18" name="Oval 17"/>
          <p:cNvSpPr/>
          <p:nvPr/>
        </p:nvSpPr>
        <p:spPr>
          <a:xfrm>
            <a:off x="1048721" y="3088769"/>
            <a:ext cx="1200412" cy="1200412"/>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tx1"/>
                </a:solidFill>
              </a:rPr>
              <a:t>Spoke 1</a:t>
            </a:r>
          </a:p>
        </p:txBody>
      </p:sp>
      <p:sp>
        <p:nvSpPr>
          <p:cNvPr id="19" name="Oval 18"/>
          <p:cNvSpPr/>
          <p:nvPr/>
        </p:nvSpPr>
        <p:spPr>
          <a:xfrm>
            <a:off x="2763366" y="5141929"/>
            <a:ext cx="1200412" cy="1200412"/>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tx1"/>
                </a:solidFill>
              </a:rPr>
              <a:t>Spoke 2</a:t>
            </a:r>
          </a:p>
        </p:txBody>
      </p:sp>
      <p:sp>
        <p:nvSpPr>
          <p:cNvPr id="21" name="Oval 20"/>
          <p:cNvSpPr/>
          <p:nvPr/>
        </p:nvSpPr>
        <p:spPr>
          <a:xfrm>
            <a:off x="5645737" y="5141929"/>
            <a:ext cx="1200412" cy="1200412"/>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tx1"/>
                </a:solidFill>
              </a:rPr>
              <a:t>Spoke 3</a:t>
            </a:r>
          </a:p>
        </p:txBody>
      </p:sp>
      <p:sp>
        <p:nvSpPr>
          <p:cNvPr id="23" name="Oval 22"/>
          <p:cNvSpPr/>
          <p:nvPr/>
        </p:nvSpPr>
        <p:spPr>
          <a:xfrm>
            <a:off x="7186486" y="3163864"/>
            <a:ext cx="1200412" cy="1200412"/>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smtClean="0">
                <a:solidFill>
                  <a:schemeClr val="tx1"/>
                </a:solidFill>
              </a:rPr>
              <a:t>Spoke 4</a:t>
            </a:r>
          </a:p>
        </p:txBody>
      </p:sp>
      <p:sp>
        <p:nvSpPr>
          <p:cNvPr id="24" name="Pie 23"/>
          <p:cNvSpPr/>
          <p:nvPr/>
        </p:nvSpPr>
        <p:spPr>
          <a:xfrm>
            <a:off x="4692708" y="4149829"/>
            <a:ext cx="278704" cy="278704"/>
          </a:xfrm>
          <a:prstGeom prst="pie">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mtClean="0">
              <a:solidFill>
                <a:schemeClr val="tx1"/>
              </a:solidFill>
            </a:endParaRPr>
          </a:p>
        </p:txBody>
      </p:sp>
      <p:sp>
        <p:nvSpPr>
          <p:cNvPr id="28" name="Pie 27"/>
          <p:cNvSpPr/>
          <p:nvPr/>
        </p:nvSpPr>
        <p:spPr>
          <a:xfrm>
            <a:off x="6286592" y="5215518"/>
            <a:ext cx="278704" cy="278704"/>
          </a:xfrm>
          <a:prstGeom prst="pie">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mtClean="0">
              <a:solidFill>
                <a:schemeClr val="tx1"/>
              </a:solidFill>
            </a:endParaRPr>
          </a:p>
        </p:txBody>
      </p:sp>
      <p:sp>
        <p:nvSpPr>
          <p:cNvPr id="30" name="Teardrop 29"/>
          <p:cNvSpPr/>
          <p:nvPr/>
        </p:nvSpPr>
        <p:spPr>
          <a:xfrm>
            <a:off x="5001229" y="3163864"/>
            <a:ext cx="296541" cy="296541"/>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smtClean="0">
              <a:solidFill>
                <a:schemeClr val="tx1"/>
              </a:solidFill>
            </a:endParaRPr>
          </a:p>
        </p:txBody>
      </p:sp>
      <p:sp>
        <p:nvSpPr>
          <p:cNvPr id="31" name="Plaque 30"/>
          <p:cNvSpPr/>
          <p:nvPr/>
        </p:nvSpPr>
        <p:spPr>
          <a:xfrm>
            <a:off x="4175524" y="3684225"/>
            <a:ext cx="295510" cy="295510"/>
          </a:xfrm>
          <a:prstGeom prst="plaque">
            <a:avLst>
              <a:gd name="adj" fmla="val 25000"/>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mtClean="0">
              <a:solidFill>
                <a:schemeClr val="tx1"/>
              </a:solidFill>
            </a:endParaRPr>
          </a:p>
        </p:txBody>
      </p:sp>
      <p:sp>
        <p:nvSpPr>
          <p:cNvPr id="32" name="Hexagon 31"/>
          <p:cNvSpPr/>
          <p:nvPr/>
        </p:nvSpPr>
        <p:spPr>
          <a:xfrm>
            <a:off x="4258991" y="3149237"/>
            <a:ext cx="329806" cy="284315"/>
          </a:xfrm>
          <a:prstGeom prst="hexagon">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sz="700" dirty="0" smtClean="0">
              <a:solidFill>
                <a:schemeClr val="tx1"/>
              </a:solidFill>
            </a:endParaRPr>
          </a:p>
        </p:txBody>
      </p:sp>
      <p:cxnSp>
        <p:nvCxnSpPr>
          <p:cNvPr id="34" name="Straight Arrow Connector 33"/>
          <p:cNvCxnSpPr>
            <a:stCxn id="49" idx="7"/>
            <a:endCxn id="32" idx="3"/>
          </p:cNvCxnSpPr>
          <p:nvPr/>
        </p:nvCxnSpPr>
        <p:spPr>
          <a:xfrm>
            <a:off x="1892984" y="3181399"/>
            <a:ext cx="2366007" cy="109996"/>
          </a:xfrm>
          <a:prstGeom prst="straightConnector1">
            <a:avLst/>
          </a:prstGeom>
          <a:ln>
            <a:tailEnd type="triangle" w="lg" len="lg"/>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66326" y="2581428"/>
            <a:ext cx="1587168" cy="58477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spcAft>
                <a:spcPts val="600"/>
              </a:spcAft>
            </a:pPr>
            <a:r>
              <a:rPr lang="en-US" sz="1600" dirty="0" smtClean="0">
                <a:ea typeface="Verdana" pitchFamily="34" charset="0"/>
                <a:cs typeface="Verdana" pitchFamily="34" charset="0"/>
              </a:rPr>
              <a:t>Get connection info</a:t>
            </a:r>
            <a:endParaRPr lang="en-US" sz="1600" dirty="0">
              <a:ea typeface="Verdana" pitchFamily="34" charset="0"/>
              <a:cs typeface="Verdana" pitchFamily="34" charset="0"/>
            </a:endParaRPr>
          </a:p>
        </p:txBody>
      </p:sp>
      <p:cxnSp>
        <p:nvCxnSpPr>
          <p:cNvPr id="43" name="Straight Arrow Connector 42"/>
          <p:cNvCxnSpPr>
            <a:stCxn id="49" idx="6"/>
            <a:endCxn id="31" idx="1"/>
          </p:cNvCxnSpPr>
          <p:nvPr/>
        </p:nvCxnSpPr>
        <p:spPr>
          <a:xfrm>
            <a:off x="1937026" y="3287727"/>
            <a:ext cx="2238498" cy="544253"/>
          </a:xfrm>
          <a:prstGeom prst="straightConnector1">
            <a:avLst/>
          </a:prstGeom>
          <a:ln>
            <a:tailEnd type="triangle" w="lg" len="lg"/>
          </a:ln>
        </p:spPr>
        <p:style>
          <a:lnRef idx="2">
            <a:schemeClr val="accent3"/>
          </a:lnRef>
          <a:fillRef idx="0">
            <a:schemeClr val="accent3"/>
          </a:fillRef>
          <a:effectRef idx="1">
            <a:schemeClr val="accent3"/>
          </a:effectRef>
          <a:fontRef idx="minor">
            <a:schemeClr val="tx1"/>
          </a:fontRef>
        </p:style>
      </p:cxnSp>
      <p:sp>
        <p:nvSpPr>
          <p:cNvPr id="46" name="TextBox 45"/>
          <p:cNvSpPr txBox="1"/>
          <p:nvPr/>
        </p:nvSpPr>
        <p:spPr>
          <a:xfrm>
            <a:off x="2282403" y="3831980"/>
            <a:ext cx="1587168"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spcAft>
                <a:spcPts val="600"/>
              </a:spcAft>
            </a:pPr>
            <a:r>
              <a:rPr lang="en-US" sz="1600" dirty="0" smtClean="0">
                <a:ea typeface="Verdana" pitchFamily="34" charset="0"/>
                <a:cs typeface="Verdana" pitchFamily="34" charset="0"/>
              </a:rPr>
              <a:t>Subscribe to data feeds</a:t>
            </a:r>
            <a:endParaRPr lang="en-US" sz="1600" dirty="0">
              <a:ea typeface="Verdana" pitchFamily="34" charset="0"/>
              <a:cs typeface="Verdana" pitchFamily="34" charset="0"/>
            </a:endParaRPr>
          </a:p>
        </p:txBody>
      </p:sp>
      <p:sp>
        <p:nvSpPr>
          <p:cNvPr id="47" name="Oval 46"/>
          <p:cNvSpPr/>
          <p:nvPr/>
        </p:nvSpPr>
        <p:spPr>
          <a:xfrm>
            <a:off x="4948636" y="1440078"/>
            <a:ext cx="724061" cy="724061"/>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mtClean="0">
              <a:solidFill>
                <a:schemeClr val="tx1"/>
              </a:solidFill>
            </a:endParaRPr>
          </a:p>
        </p:txBody>
      </p:sp>
      <p:sp>
        <p:nvSpPr>
          <p:cNvPr id="48" name="TextBox 47"/>
          <p:cNvSpPr txBox="1"/>
          <p:nvPr/>
        </p:nvSpPr>
        <p:spPr>
          <a:xfrm>
            <a:off x="5000647" y="1649445"/>
            <a:ext cx="645090" cy="307777"/>
          </a:xfrm>
          <a:prstGeom prst="rect">
            <a:avLst/>
          </a:prstGeom>
          <a:noFill/>
        </p:spPr>
        <p:txBody>
          <a:bodyPr wrap="square" rtlCol="0">
            <a:spAutoFit/>
          </a:bodyPr>
          <a:lstStyle/>
          <a:p>
            <a:pPr>
              <a:spcAft>
                <a:spcPts val="600"/>
              </a:spcAft>
            </a:pPr>
            <a:r>
              <a:rPr lang="en-US" sz="1400" dirty="0" smtClean="0">
                <a:ea typeface="Verdana" pitchFamily="34" charset="0"/>
                <a:cs typeface="Verdana" pitchFamily="34" charset="0"/>
              </a:rPr>
              <a:t>Client</a:t>
            </a:r>
            <a:endParaRPr lang="en-US" sz="1600" dirty="0">
              <a:ea typeface="Verdana" pitchFamily="34" charset="0"/>
              <a:cs typeface="Verdana" pitchFamily="34" charset="0"/>
            </a:endParaRPr>
          </a:p>
        </p:txBody>
      </p:sp>
      <p:sp>
        <p:nvSpPr>
          <p:cNvPr id="49" name="Oval 48"/>
          <p:cNvSpPr/>
          <p:nvPr/>
        </p:nvSpPr>
        <p:spPr>
          <a:xfrm>
            <a:off x="1636286" y="3137357"/>
            <a:ext cx="300740" cy="300740"/>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mtClean="0">
              <a:solidFill>
                <a:schemeClr val="tx1"/>
              </a:solidFill>
            </a:endParaRPr>
          </a:p>
        </p:txBody>
      </p:sp>
      <p:sp>
        <p:nvSpPr>
          <p:cNvPr id="54" name="Oval 53"/>
          <p:cNvSpPr/>
          <p:nvPr/>
        </p:nvSpPr>
        <p:spPr>
          <a:xfrm>
            <a:off x="7569137" y="3215939"/>
            <a:ext cx="300740" cy="300740"/>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mtClean="0">
              <a:solidFill>
                <a:schemeClr val="tx1"/>
              </a:solidFill>
            </a:endParaRPr>
          </a:p>
        </p:txBody>
      </p:sp>
      <p:sp>
        <p:nvSpPr>
          <p:cNvPr id="55" name="Oval 54"/>
          <p:cNvSpPr/>
          <p:nvPr/>
        </p:nvSpPr>
        <p:spPr>
          <a:xfrm>
            <a:off x="3374510" y="5206530"/>
            <a:ext cx="300740" cy="300740"/>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mtClean="0">
              <a:solidFill>
                <a:schemeClr val="tx1"/>
              </a:solidFill>
            </a:endParaRPr>
          </a:p>
        </p:txBody>
      </p:sp>
      <p:cxnSp>
        <p:nvCxnSpPr>
          <p:cNvPr id="56" name="Straight Arrow Connector 55"/>
          <p:cNvCxnSpPr>
            <a:stCxn id="55" idx="7"/>
            <a:endCxn id="24" idx="1"/>
          </p:cNvCxnSpPr>
          <p:nvPr/>
        </p:nvCxnSpPr>
        <p:spPr>
          <a:xfrm flipV="1">
            <a:off x="3631208" y="4428533"/>
            <a:ext cx="1200852" cy="822039"/>
          </a:xfrm>
          <a:prstGeom prst="straightConnector1">
            <a:avLst/>
          </a:prstGeom>
          <a:ln>
            <a:tailEnd type="triangle" w="lg" len="lg"/>
          </a:ln>
        </p:spPr>
        <p:style>
          <a:lnRef idx="2">
            <a:schemeClr val="accent4"/>
          </a:lnRef>
          <a:fillRef idx="0">
            <a:schemeClr val="accent4"/>
          </a:fillRef>
          <a:effectRef idx="1">
            <a:schemeClr val="accent4"/>
          </a:effectRef>
          <a:fontRef idx="minor">
            <a:schemeClr val="tx1"/>
          </a:fontRef>
        </p:style>
      </p:cxnSp>
      <p:sp>
        <p:nvSpPr>
          <p:cNvPr id="59" name="TextBox 58"/>
          <p:cNvSpPr txBox="1"/>
          <p:nvPr/>
        </p:nvSpPr>
        <p:spPr>
          <a:xfrm>
            <a:off x="3991947" y="4958184"/>
            <a:ext cx="1587168" cy="58477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spcAft>
                <a:spcPts val="600"/>
              </a:spcAft>
            </a:pPr>
            <a:r>
              <a:rPr lang="en-US" sz="1600" dirty="0" smtClean="0">
                <a:ea typeface="Verdana" pitchFamily="34" charset="0"/>
                <a:cs typeface="Verdana" pitchFamily="34" charset="0"/>
              </a:rPr>
              <a:t>Push new data to the hub</a:t>
            </a:r>
            <a:endParaRPr lang="en-US" sz="1600" dirty="0">
              <a:ea typeface="Verdana" pitchFamily="34" charset="0"/>
              <a:cs typeface="Verdana" pitchFamily="34" charset="0"/>
            </a:endParaRPr>
          </a:p>
        </p:txBody>
      </p:sp>
      <p:sp>
        <p:nvSpPr>
          <p:cNvPr id="60" name="Oval 59"/>
          <p:cNvSpPr/>
          <p:nvPr/>
        </p:nvSpPr>
        <p:spPr>
          <a:xfrm>
            <a:off x="5160296" y="3791140"/>
            <a:ext cx="300740" cy="300740"/>
          </a:xfrm>
          <a:prstGeom prst="ellipse">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smtClean="0">
              <a:solidFill>
                <a:schemeClr val="tx1"/>
              </a:solidFill>
            </a:endParaRPr>
          </a:p>
        </p:txBody>
      </p:sp>
      <p:cxnSp>
        <p:nvCxnSpPr>
          <p:cNvPr id="62" name="Straight Arrow Connector 61"/>
          <p:cNvCxnSpPr>
            <a:stCxn id="54" idx="2"/>
            <a:endCxn id="30" idx="0"/>
          </p:cNvCxnSpPr>
          <p:nvPr/>
        </p:nvCxnSpPr>
        <p:spPr>
          <a:xfrm flipH="1" flipV="1">
            <a:off x="5297770" y="3312135"/>
            <a:ext cx="2271367" cy="54174"/>
          </a:xfrm>
          <a:prstGeom prst="straightConnector1">
            <a:avLst/>
          </a:prstGeom>
          <a:ln>
            <a:tailEnd type="triangle" w="lg" len="lg"/>
          </a:ln>
        </p:spPr>
        <p:style>
          <a:lnRef idx="2">
            <a:schemeClr val="accent2"/>
          </a:lnRef>
          <a:fillRef idx="0">
            <a:schemeClr val="accent2"/>
          </a:fillRef>
          <a:effectRef idx="1">
            <a:schemeClr val="accent2"/>
          </a:effectRef>
          <a:fontRef idx="minor">
            <a:schemeClr val="tx1"/>
          </a:fontRef>
        </p:style>
      </p:cxnSp>
      <p:sp>
        <p:nvSpPr>
          <p:cNvPr id="66" name="TextBox 65"/>
          <p:cNvSpPr txBox="1"/>
          <p:nvPr/>
        </p:nvSpPr>
        <p:spPr>
          <a:xfrm>
            <a:off x="5636190" y="2706620"/>
            <a:ext cx="1678304"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spcAft>
                <a:spcPts val="600"/>
              </a:spcAft>
            </a:pPr>
            <a:r>
              <a:rPr lang="en-US" sz="1600" dirty="0" smtClean="0">
                <a:ea typeface="Verdana" pitchFamily="34" charset="0"/>
                <a:cs typeface="Verdana" pitchFamily="34" charset="0"/>
              </a:rPr>
              <a:t>Pull recent data from the hub</a:t>
            </a:r>
            <a:endParaRPr lang="en-US" sz="1600" dirty="0">
              <a:ea typeface="Verdana" pitchFamily="34" charset="0"/>
              <a:cs typeface="Verdana" pitchFamily="34" charset="0"/>
            </a:endParaRPr>
          </a:p>
        </p:txBody>
      </p:sp>
      <p:cxnSp>
        <p:nvCxnSpPr>
          <p:cNvPr id="67" name="Straight Arrow Connector 66"/>
          <p:cNvCxnSpPr>
            <a:stCxn id="60" idx="5"/>
            <a:endCxn id="28" idx="2"/>
          </p:cNvCxnSpPr>
          <p:nvPr/>
        </p:nvCxnSpPr>
        <p:spPr>
          <a:xfrm>
            <a:off x="5416994" y="4047838"/>
            <a:ext cx="869598" cy="1307032"/>
          </a:xfrm>
          <a:prstGeom prst="straightConnector1">
            <a:avLst/>
          </a:prstGeom>
          <a:ln>
            <a:tailEnd type="triangle" w="lg" len="lg"/>
          </a:ln>
        </p:spPr>
        <p:style>
          <a:lnRef idx="2">
            <a:schemeClr val="accent4"/>
          </a:lnRef>
          <a:fillRef idx="0">
            <a:schemeClr val="accent4"/>
          </a:fillRef>
          <a:effectRef idx="1">
            <a:schemeClr val="accent4"/>
          </a:effectRef>
          <a:fontRef idx="minor">
            <a:schemeClr val="tx1"/>
          </a:fontRef>
        </p:style>
      </p:cxnSp>
      <p:sp>
        <p:nvSpPr>
          <p:cNvPr id="71" name="TextBox 70"/>
          <p:cNvSpPr txBox="1"/>
          <p:nvPr/>
        </p:nvSpPr>
        <p:spPr>
          <a:xfrm>
            <a:off x="6006997" y="4377402"/>
            <a:ext cx="1678304" cy="58477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spcAft>
                <a:spcPts val="600"/>
              </a:spcAft>
            </a:pPr>
            <a:r>
              <a:rPr lang="en-US" sz="1600" dirty="0" smtClean="0">
                <a:ea typeface="Verdana" pitchFamily="34" charset="0"/>
                <a:cs typeface="Verdana" pitchFamily="34" charset="0"/>
              </a:rPr>
              <a:t>Push recent data to a spoke</a:t>
            </a:r>
            <a:endParaRPr lang="en-US" sz="1600" dirty="0">
              <a:ea typeface="Verdana" pitchFamily="34" charset="0"/>
              <a:cs typeface="Verdana" pitchFamily="34" charset="0"/>
            </a:endParaRPr>
          </a:p>
        </p:txBody>
      </p:sp>
    </p:spTree>
    <p:extLst>
      <p:ext uri="{BB962C8B-B14F-4D97-AF65-F5344CB8AC3E}">
        <p14:creationId xmlns:p14="http://schemas.microsoft.com/office/powerpoint/2010/main" val="23126076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TAXII does not require a specific protocol or message format</a:t>
            </a:r>
          </a:p>
          <a:p>
            <a:pPr lvl="1"/>
            <a:r>
              <a:rPr lang="en-US" dirty="0" smtClean="0"/>
              <a:t>TAXII 1.0 defines how to express messages in XML</a:t>
            </a:r>
          </a:p>
          <a:p>
            <a:pPr lvl="1"/>
            <a:r>
              <a:rPr lang="en-US" dirty="0" smtClean="0"/>
              <a:t>TAXII 1.0 defines how to transport messages over HTTP</a:t>
            </a:r>
          </a:p>
          <a:p>
            <a:pPr lvl="1"/>
            <a:r>
              <a:rPr lang="en-US" dirty="0" smtClean="0"/>
              <a:t>TAXII does not require these and allows future and custom formats and protocols</a:t>
            </a:r>
          </a:p>
          <a:p>
            <a:r>
              <a:rPr lang="en-US" dirty="0" smtClean="0"/>
              <a:t>“Binding” specifications</a:t>
            </a:r>
          </a:p>
          <a:p>
            <a:pPr lvl="1"/>
            <a:r>
              <a:rPr lang="en-US" dirty="0" smtClean="0"/>
              <a:t>Map the core TAXII Services Specification to an expression using a particular network protocol or message format</a:t>
            </a:r>
          </a:p>
          <a:p>
            <a:r>
              <a:rPr lang="en-US" dirty="0" smtClean="0"/>
              <a:t>Gives organizations with strict network/format requirements ability to still use TAXII</a:t>
            </a:r>
          </a:p>
          <a:p>
            <a:pPr lvl="1"/>
            <a:r>
              <a:rPr lang="en-US" dirty="0" smtClean="0"/>
              <a:t>When using differing bindings, direct interoperation is not possible</a:t>
            </a:r>
          </a:p>
          <a:p>
            <a:pPr lvl="1"/>
            <a:r>
              <a:rPr lang="en-US" dirty="0" smtClean="0"/>
              <a:t>Indirect interoperation is possible because all bindings can be mapped to the same core message model</a:t>
            </a:r>
          </a:p>
          <a:p>
            <a:pPr lvl="2"/>
            <a:r>
              <a:rPr lang="en-US" dirty="0" smtClean="0"/>
              <a:t>Gateways can provide automated translation between bindings</a:t>
            </a:r>
            <a:endParaRPr lang="en-US" dirty="0"/>
          </a:p>
        </p:txBody>
      </p:sp>
      <p:sp>
        <p:nvSpPr>
          <p:cNvPr id="3" name="Slide Number Placeholder 2"/>
          <p:cNvSpPr>
            <a:spLocks noGrp="1"/>
          </p:cNvSpPr>
          <p:nvPr>
            <p:ph type="sldNum" sz="quarter" idx="4"/>
          </p:nvPr>
        </p:nvSpPr>
        <p:spPr/>
        <p:txBody>
          <a:bodyPr/>
          <a:lstStyle/>
          <a:p>
            <a:r>
              <a:rPr lang="en-US" smtClean="0">
                <a:solidFill>
                  <a:srgbClr val="C1CD23"/>
                </a:solidFill>
              </a:rPr>
              <a:t>|</a:t>
            </a:r>
            <a:r>
              <a:rPr lang="en-US" smtClean="0"/>
              <a:t> </a:t>
            </a:r>
            <a:fld id="{295008BC-DA31-4D19-837B-EFA4386B05F5}" type="slidenum">
              <a:rPr lang="en-US" smtClean="0">
                <a:solidFill>
                  <a:schemeClr val="tx1">
                    <a:lumMod val="50000"/>
                    <a:lumOff val="50000"/>
                  </a:schemeClr>
                </a:solidFill>
              </a:rPr>
              <a:pPr/>
              <a:t>9</a:t>
            </a:fld>
            <a:r>
              <a:rPr lang="en-US" smtClean="0"/>
              <a:t> </a:t>
            </a:r>
            <a:r>
              <a:rPr lang="en-US" smtClean="0">
                <a:solidFill>
                  <a:srgbClr val="C1CD23"/>
                </a:solidFill>
              </a:rPr>
              <a:t>|</a:t>
            </a:r>
            <a:endParaRPr lang="en-US" dirty="0">
              <a:solidFill>
                <a:srgbClr val="C1CD23"/>
              </a:solidFill>
            </a:endParaRPr>
          </a:p>
        </p:txBody>
      </p:sp>
      <p:sp>
        <p:nvSpPr>
          <p:cNvPr id="4" name="Title 3"/>
          <p:cNvSpPr>
            <a:spLocks noGrp="1"/>
          </p:cNvSpPr>
          <p:nvPr>
            <p:ph type="title"/>
          </p:nvPr>
        </p:nvSpPr>
        <p:spPr/>
        <p:txBody>
          <a:bodyPr/>
          <a:lstStyle/>
          <a:p>
            <a:r>
              <a:rPr lang="en-US" dirty="0" smtClean="0"/>
              <a:t>Message and Protocol Bindings</a:t>
            </a:r>
            <a:endParaRPr lang="en-US" dirty="0"/>
          </a:p>
        </p:txBody>
      </p:sp>
    </p:spTree>
    <p:extLst>
      <p:ext uri="{BB962C8B-B14F-4D97-AF65-F5344CB8AC3E}">
        <p14:creationId xmlns:p14="http://schemas.microsoft.com/office/powerpoint/2010/main" val="4055553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mitrebriefing_2012">
  <a:themeElements>
    <a:clrScheme name="MITRE Corporate Colors">
      <a:dk1>
        <a:sysClr val="windowText" lastClr="000000"/>
      </a:dk1>
      <a:lt1>
        <a:sysClr val="window" lastClr="FFFFFF"/>
      </a:lt1>
      <a:dk2>
        <a:srgbClr val="005F9E"/>
      </a:dk2>
      <a:lt2>
        <a:srgbClr val="EEECE1"/>
      </a:lt2>
      <a:accent1>
        <a:srgbClr val="00B3DC"/>
      </a:accent1>
      <a:accent2>
        <a:srgbClr val="F7901E"/>
      </a:accent2>
      <a:accent3>
        <a:srgbClr val="FFE23C"/>
      </a:accent3>
      <a:accent4>
        <a:srgbClr val="C1CD23"/>
      </a:accent4>
      <a:accent5>
        <a:srgbClr val="C6401D"/>
      </a:accent5>
      <a:accent6>
        <a:srgbClr val="FFFFFF"/>
      </a:accent6>
      <a:hlink>
        <a:srgbClr val="0000FF"/>
      </a:hlink>
      <a:folHlink>
        <a:srgbClr val="800080"/>
      </a:folHlink>
    </a:clrScheme>
    <a:fontScheme name="MITRE Corporate Fonts">
      <a:majorFont>
        <a:latin typeface="Helvetica LT Std"/>
        <a:ea typeface=""/>
        <a:cs typeface=""/>
      </a:majorFont>
      <a:minorFont>
        <a:latin typeface="Helvetica 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lIns="91440" tIns="45720" rIns="91440" bIns="45720" rtlCol="0" anchor="b" anchorCtr="0">
        <a:normAutofit/>
      </a:bodyPr>
      <a:lstStyle>
        <a:defPPr>
          <a:defRPr sz="3600" dirty="0" smtClean="0">
            <a:solidFill>
              <a:schemeClr val="tx2"/>
            </a:solidFill>
            <a:latin typeface="Helvetica LT Std" pitchFamily="34" charset="0"/>
            <a:ea typeface="Verdana" pitchFamily="34" charset="0"/>
            <a:cs typeface="Verdana"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MITRE_x0020_Sensitivity xmlns="http://schemas.microsoft.com/sharepoint/v3">Internal MITRE Information</MITRE_x0020_Sensitivity>
    <_Contributor xmlns="http://schemas.microsoft.com/sharepoint/v3/fields" xsi:nil="true"/>
    <Release_x0020_Statement xmlns="http://schemas.microsoft.com/sharepoint/v3">For Internal MITRE Use</Release_x0020_Statement>
  </documentManagement>
</p:properties>
</file>

<file path=customXml/item2.xml><?xml version="1.0" encoding="utf-8"?>
<?mso-contentType ?>
<customXsn xmlns="http://schemas.microsoft.com/office/2006/metadata/customXsn">
  <xsnLocation/>
  <cached>True</cached>
  <openByDefault>True</openByDefault>
  <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MITRE Work" ma:contentTypeID="0x010100823A99C636F7423283FB0D200866C613004BC8CE1E3C097E45999AA8EBB0389C75" ma:contentTypeVersion="0" ma:contentTypeDescription="Materials and documents that contain MITRE authored content and other content directly attributable to MITRE and its work" ma:contentTypeScope="" ma:versionID="86479ccafcd31237763df34c56eb5a22">
  <xsd:schema xmlns:xsd="http://www.w3.org/2001/XMLSchema" xmlns:xs="http://www.w3.org/2001/XMLSchema" xmlns:p="http://schemas.microsoft.com/office/2006/metadata/properties" xmlns:ns1="http://schemas.microsoft.com/sharepoint/v3" xmlns:ns2="http://schemas.microsoft.com/sharepoint/v3/fields" targetNamespace="http://schemas.microsoft.com/office/2006/metadata/properties" ma:root="true" ma:fieldsID="dd6022b7494373201edaf026fcd50180" ns1:_="" ns2:_="">
    <xsd:import namespace="http://schemas.microsoft.com/sharepoint/v3"/>
    <xsd:import namespace="http://schemas.microsoft.com/sharepoint/v3/fields"/>
    <xsd:element name="properties">
      <xsd:complexType>
        <xsd:sequence>
          <xsd:element name="documentManagement">
            <xsd:complexType>
              <xsd:all>
                <xsd:element ref="ns2:_Contributor" minOccurs="0"/>
                <xsd:element ref="ns1:MITRE_x0020_Sensitivity"/>
                <xsd:element ref="ns1:Release_x0020_Statement"/>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DE68E1-F0E3-45CD-BFAA-D5E6BFA20325}">
  <ds:schemaRefs>
    <ds:schemaRef ds:uri="http://purl.org/dc/dcmitype/"/>
    <ds:schemaRef ds:uri="http://purl.org/dc/elements/1.1/"/>
    <ds:schemaRef ds:uri="http://purl.org/dc/terms/"/>
    <ds:schemaRef ds:uri="http://schemas.microsoft.com/office/2006/documentManagement/types"/>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 ds:uri="http://schemas.microsoft.com/sharepoint/v3/fields"/>
    <ds:schemaRef ds:uri="http://schemas.microsoft.com/sharepoint/v3"/>
  </ds:schemaRefs>
</ds:datastoreItem>
</file>

<file path=customXml/itemProps2.xml><?xml version="1.0" encoding="utf-8"?>
<ds:datastoreItem xmlns:ds="http://schemas.openxmlformats.org/officeDocument/2006/customXml" ds:itemID="{02ECFED3-4494-4FC0-8CCD-F1F9A5136EFD}">
  <ds:schemaRefs>
    <ds:schemaRef ds:uri="http://schemas.microsoft.com/office/2006/metadata/customXsn"/>
  </ds:schemaRefs>
</ds:datastoreItem>
</file>

<file path=customXml/itemProps3.xml><?xml version="1.0" encoding="utf-8"?>
<ds:datastoreItem xmlns:ds="http://schemas.openxmlformats.org/officeDocument/2006/customXml" ds:itemID="{61ED8633-4277-4248-A211-BBDFA9CD6707}">
  <ds:schemaRefs>
    <ds:schemaRef ds:uri="http://schemas.microsoft.com/sharepoint/v3/contenttype/forms"/>
  </ds:schemaRefs>
</ds:datastoreItem>
</file>

<file path=customXml/itemProps4.xml><?xml version="1.0" encoding="utf-8"?>
<ds:datastoreItem xmlns:ds="http://schemas.openxmlformats.org/officeDocument/2006/customXml" ds:itemID="{2B93F80F-9FC1-4F1B-9D4D-AAF4AC27DF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mitrebriefing_2012</Template>
  <TotalTime>4437</TotalTime>
  <Words>2089</Words>
  <Application>Microsoft Office PowerPoint</Application>
  <PresentationFormat>On-screen Show (4:3)</PresentationFormat>
  <Paragraphs>320</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mitrebriefing_2012</vt:lpstr>
      <vt:lpstr>TAXII: An Overview</vt:lpstr>
      <vt:lpstr>What is TAXII?</vt:lpstr>
      <vt:lpstr>Why was TAXII Created?</vt:lpstr>
      <vt:lpstr>Design Philosophy</vt:lpstr>
      <vt:lpstr>TAXII Requirements</vt:lpstr>
      <vt:lpstr>Flexible Sharing Models</vt:lpstr>
      <vt:lpstr>TAXII Services</vt:lpstr>
      <vt:lpstr>Hub &amp; Spoke Example</vt:lpstr>
      <vt:lpstr>Message and Protocol Bindings</vt:lpstr>
      <vt:lpstr>TAXII Specifications and Documentation</vt:lpstr>
      <vt:lpstr>Normative TAXII Specifications</vt:lpstr>
      <vt:lpstr>For more information</vt:lpstr>
      <vt:lpstr>PowerPoint Presentation</vt:lpstr>
      <vt:lpstr>TAXII Feed Management Service</vt:lpstr>
      <vt:lpstr>TAXII Data Feeds</vt:lpstr>
      <vt:lpstr>TAXII Inbox, Poll, and Discovery Services</vt:lpstr>
      <vt:lpstr>PowerPoint Presentation</vt:lpstr>
      <vt:lpstr>Background</vt:lpstr>
      <vt:lpstr>Step 1: Source Organizes its Data</vt:lpstr>
      <vt:lpstr>Step 2a: Source Implements TAXII Services</vt:lpstr>
      <vt:lpstr>Step 2b: Subscriber Implements TAXII Service</vt:lpstr>
      <vt:lpstr>Step 3: Establish Sharing Relationships</vt:lpstr>
      <vt:lpstr>Step 4: Share</vt:lpstr>
      <vt:lpstr>PowerPoint Presentation</vt:lpstr>
      <vt:lpstr>Background</vt:lpstr>
      <vt:lpstr>Step 1a: Hub Implements TAXII Services</vt:lpstr>
      <vt:lpstr>Step 1b: Spokes Implement TAXII Services</vt:lpstr>
      <vt:lpstr>Step 2: Share</vt:lpstr>
    </vt:vector>
  </TitlesOfParts>
  <Company>The MITRE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TAXII</dc:title>
  <dc:subject>Overview Slides</dc:subject>
  <dc:creator>Schmidt, Charles M.</dc:creator>
  <dc:description>http://taxii.mitre.org</dc:description>
  <cp:lastModifiedBy>Roberge Jr., Robert J.</cp:lastModifiedBy>
  <cp:revision>120</cp:revision>
  <cp:lastPrinted>2012-08-22T20:18:18Z</cp:lastPrinted>
  <dcterms:created xsi:type="dcterms:W3CDTF">2012-11-27T16:14:12Z</dcterms:created>
  <dcterms:modified xsi:type="dcterms:W3CDTF">2013-07-30T19:52:10Z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0x010100823A99C636F7423283FB0D200866C613004BC8CE1E3C097E45999AA8EBB0389C75</vt:lpwstr>
  </property>
  <property fmtid="{D5CDD505-2E9C-101B-9397-08002B2CF9AE}" pid="3" name="_MarkAsFinal">
    <vt:bool>true</vt:bool>
  </property>
</Properties>
</file>